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3"/>
  </p:notesMasterIdLst>
  <p:sldIdLst>
    <p:sldId id="256" r:id="rId2"/>
    <p:sldId id="257" r:id="rId3"/>
    <p:sldId id="266" r:id="rId4"/>
    <p:sldId id="258" r:id="rId5"/>
    <p:sldId id="259" r:id="rId6"/>
    <p:sldId id="260" r:id="rId7"/>
    <p:sldId id="261" r:id="rId8"/>
    <p:sldId id="262" r:id="rId9"/>
    <p:sldId id="263" r:id="rId10"/>
    <p:sldId id="264" r:id="rId11"/>
    <p:sldId id="265" r:id="rId12"/>
  </p:sldIdLst>
  <p:sldSz cx="14630400" cy="8229600"/>
  <p:notesSz cx="8229600" cy="14630400"/>
  <p:embeddedFontLst>
    <p:embeddedFont>
      <p:font typeface="Calibri" panose="020F0502020204030204" pitchFamily="34" charset="0"/>
      <p:regular r:id="rId14"/>
      <p:bold r:id="rId15"/>
      <p:italic r:id="rId16"/>
      <p:boldItalic r:id="rId17"/>
    </p:embeddedFont>
    <p:embeddedFont>
      <p:font typeface="Quattrocento"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3" d="100"/>
          <a:sy n="73" d="100"/>
        </p:scale>
        <p:origin x="485"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423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54618" y="765572"/>
            <a:ext cx="7634764" cy="4375547"/>
          </a:xfrm>
          <a:prstGeom prst="rect">
            <a:avLst/>
          </a:prstGeom>
          <a:noFill/>
          <a:ln/>
        </p:spPr>
        <p:txBody>
          <a:bodyPr wrap="square" lIns="0" tIns="0" rIns="0" bIns="0" rtlCol="0" anchor="t"/>
          <a:lstStyle/>
          <a:p>
            <a:pPr marL="0" indent="0">
              <a:lnSpc>
                <a:spcPts val="6850"/>
              </a:lnSpc>
              <a:buNone/>
            </a:pPr>
            <a:r>
              <a:rPr lang="en-US" sz="5500" dirty="0">
                <a:solidFill>
                  <a:srgbClr val="FFD9BE"/>
                </a:solidFill>
                <a:latin typeface="Quattrocento" pitchFamily="34" charset="0"/>
                <a:ea typeface="Quattrocento" pitchFamily="34" charset="-122"/>
                <a:cs typeface="Quattrocento" pitchFamily="34" charset="-120"/>
              </a:rPr>
              <a:t>Conservation and Sustainable Development: A Journey Towards a Healthier Planet</a:t>
            </a:r>
            <a:endParaRPr lang="en-US" sz="5500" dirty="0"/>
          </a:p>
        </p:txBody>
      </p:sp>
      <p:sp>
        <p:nvSpPr>
          <p:cNvPr id="4" name="Text 1"/>
          <p:cNvSpPr/>
          <p:nvPr/>
        </p:nvSpPr>
        <p:spPr>
          <a:xfrm>
            <a:off x="754618" y="5464493"/>
            <a:ext cx="7634764" cy="1379696"/>
          </a:xfrm>
          <a:prstGeom prst="rect">
            <a:avLst/>
          </a:prstGeom>
          <a:noFill/>
          <a:ln/>
        </p:spPr>
        <p:txBody>
          <a:bodyPr wrap="square" lIns="0" tIns="0" rIns="0" bIns="0" rtlCol="0" anchor="t"/>
          <a:lstStyle/>
          <a:p>
            <a:pPr marL="0" indent="0">
              <a:lnSpc>
                <a:spcPts val="2700"/>
              </a:lnSpc>
              <a:buNone/>
            </a:pPr>
            <a:r>
              <a:rPr lang="en-US" sz="1650" dirty="0">
                <a:solidFill>
                  <a:srgbClr val="F9EEE7"/>
                </a:solidFill>
                <a:latin typeface="Quattrocento" pitchFamily="34" charset="0"/>
                <a:ea typeface="Quattrocento" pitchFamily="34" charset="-122"/>
                <a:cs typeface="Quattrocento" pitchFamily="34" charset="-120"/>
              </a:rPr>
              <a:t>Welcome to a journey into the fascinating world of conservation and sustainable development. This presentation will explore the principles and practices essential for safeguarding our planet's biodiversity and ensuring a sustainable future for generations to come.</a:t>
            </a:r>
            <a:endParaRPr lang="en-US" sz="1650" dirty="0"/>
          </a:p>
        </p:txBody>
      </p:sp>
      <p:sp>
        <p:nvSpPr>
          <p:cNvPr id="5" name="Shape 2"/>
          <p:cNvSpPr/>
          <p:nvPr/>
        </p:nvSpPr>
        <p:spPr>
          <a:xfrm>
            <a:off x="754618" y="7102912"/>
            <a:ext cx="344924" cy="344924"/>
          </a:xfrm>
          <a:prstGeom prst="roundRect">
            <a:avLst>
              <a:gd name="adj" fmla="val 26507537"/>
            </a:avLst>
          </a:prstGeom>
          <a:solidFill>
            <a:srgbClr val="0D0ABF"/>
          </a:solidFill>
          <a:ln w="7620">
            <a:solidFill>
              <a:srgbClr val="FFFFFF"/>
            </a:solidFill>
            <a:prstDash val="solid"/>
          </a:ln>
        </p:spPr>
      </p:sp>
      <p:sp>
        <p:nvSpPr>
          <p:cNvPr id="6" name="Text 3"/>
          <p:cNvSpPr/>
          <p:nvPr/>
        </p:nvSpPr>
        <p:spPr>
          <a:xfrm>
            <a:off x="864751" y="7226618"/>
            <a:ext cx="124539" cy="97512"/>
          </a:xfrm>
          <a:prstGeom prst="rect">
            <a:avLst/>
          </a:prstGeom>
          <a:noFill/>
          <a:ln/>
        </p:spPr>
        <p:txBody>
          <a:bodyPr wrap="none" lIns="0" tIns="0" rIns="0" bIns="0" rtlCol="0" anchor="t"/>
          <a:lstStyle/>
          <a:p>
            <a:pPr marL="0" indent="0" algn="ctr">
              <a:lnSpc>
                <a:spcPts val="750"/>
              </a:lnSpc>
              <a:buNone/>
            </a:pPr>
            <a:r>
              <a:rPr lang="en-US" sz="750" dirty="0">
                <a:solidFill>
                  <a:srgbClr val="FFFFFF"/>
                </a:solidFill>
                <a:latin typeface="Quattrocento Medium" pitchFamily="34" charset="0"/>
                <a:ea typeface="Quattrocento Medium" pitchFamily="34" charset="-122"/>
                <a:cs typeface="Quattrocento Medium" pitchFamily="34" charset="-120"/>
              </a:rPr>
              <a:t>DP</a:t>
            </a:r>
            <a:endParaRPr lang="en-US" sz="750" dirty="0"/>
          </a:p>
        </p:txBody>
      </p:sp>
      <p:sp>
        <p:nvSpPr>
          <p:cNvPr id="7" name="Text 4"/>
          <p:cNvSpPr/>
          <p:nvPr/>
        </p:nvSpPr>
        <p:spPr>
          <a:xfrm>
            <a:off x="1207294" y="7086719"/>
            <a:ext cx="2851547" cy="377309"/>
          </a:xfrm>
          <a:prstGeom prst="rect">
            <a:avLst/>
          </a:prstGeom>
          <a:noFill/>
          <a:ln/>
        </p:spPr>
        <p:txBody>
          <a:bodyPr wrap="none" lIns="0" tIns="0" rIns="0" bIns="0" rtlCol="0" anchor="t"/>
          <a:lstStyle/>
          <a:p>
            <a:pPr marL="0" indent="0" algn="l">
              <a:lnSpc>
                <a:spcPts val="2950"/>
              </a:lnSpc>
              <a:buNone/>
            </a:pPr>
            <a:r>
              <a:rPr lang="en-US" sz="2100" b="1" dirty="0">
                <a:solidFill>
                  <a:srgbClr val="F9EEE7"/>
                </a:solidFill>
                <a:latin typeface="Quattrocento Bold" pitchFamily="34" charset="0"/>
                <a:ea typeface="Quattrocento Bold" pitchFamily="34" charset="-122"/>
                <a:cs typeface="Quattrocento Bold" pitchFamily="34" charset="-120"/>
              </a:rPr>
              <a:t>by Dr. Bharat  Pandram</a:t>
            </a:r>
            <a:endParaRPr lang="en-US" sz="21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29758"/>
          </a:xfrm>
          <a:prstGeom prst="rect">
            <a:avLst/>
          </a:prstGeom>
        </p:spPr>
      </p:pic>
      <p:sp>
        <p:nvSpPr>
          <p:cNvPr id="3" name="Text 0"/>
          <p:cNvSpPr/>
          <p:nvPr/>
        </p:nvSpPr>
        <p:spPr>
          <a:xfrm>
            <a:off x="792242" y="3452217"/>
            <a:ext cx="10752534" cy="665798"/>
          </a:xfrm>
          <a:prstGeom prst="rect">
            <a:avLst/>
          </a:prstGeom>
          <a:noFill/>
          <a:ln/>
        </p:spPr>
        <p:txBody>
          <a:bodyPr wrap="none" lIns="0" tIns="0" rIns="0" bIns="0" rtlCol="0" anchor="t"/>
          <a:lstStyle/>
          <a:p>
            <a:pPr marL="0" indent="0">
              <a:lnSpc>
                <a:spcPts val="5200"/>
              </a:lnSpc>
              <a:buNone/>
            </a:pPr>
            <a:r>
              <a:rPr lang="en-US" sz="4150" dirty="0">
                <a:solidFill>
                  <a:srgbClr val="FFD9BE"/>
                </a:solidFill>
                <a:latin typeface="Quattrocento" pitchFamily="34" charset="0"/>
                <a:ea typeface="Quattrocento" pitchFamily="34" charset="-122"/>
                <a:cs typeface="Quattrocento" pitchFamily="34" charset="-120"/>
              </a:rPr>
              <a:t>Community Engagement and Empowerment</a:t>
            </a:r>
            <a:endParaRPr lang="en-US" sz="4150" dirty="0"/>
          </a:p>
        </p:txBody>
      </p:sp>
      <p:sp>
        <p:nvSpPr>
          <p:cNvPr id="4" name="Text 1"/>
          <p:cNvSpPr/>
          <p:nvPr/>
        </p:nvSpPr>
        <p:spPr>
          <a:xfrm>
            <a:off x="792242" y="4457581"/>
            <a:ext cx="13045916" cy="724138"/>
          </a:xfrm>
          <a:prstGeom prst="rect">
            <a:avLst/>
          </a:prstGeom>
          <a:noFill/>
          <a:ln/>
        </p:spPr>
        <p:txBody>
          <a:bodyPr wrap="square" lIns="0" tIns="0" rIns="0" bIns="0" rtlCol="0" anchor="t"/>
          <a:lstStyle/>
          <a:p>
            <a:pPr marL="0" indent="0">
              <a:lnSpc>
                <a:spcPts val="2850"/>
              </a:lnSpc>
              <a:buNone/>
            </a:pPr>
            <a:r>
              <a:rPr lang="en-US" sz="1750" dirty="0">
                <a:solidFill>
                  <a:srgbClr val="F9EEE7"/>
                </a:solidFill>
                <a:latin typeface="Quattrocento" pitchFamily="34" charset="0"/>
                <a:ea typeface="Quattrocento" pitchFamily="34" charset="-122"/>
                <a:cs typeface="Quattrocento" pitchFamily="34" charset="-120"/>
              </a:rPr>
              <a:t>Community engagement is crucial for effective conservation and sustainable development. Empowering local communities to participate in decision-making and implement solutions is essential.</a:t>
            </a:r>
            <a:endParaRPr lang="en-US" sz="1750" dirty="0"/>
          </a:p>
        </p:txBody>
      </p:sp>
      <p:sp>
        <p:nvSpPr>
          <p:cNvPr id="5" name="Shape 2"/>
          <p:cNvSpPr/>
          <p:nvPr/>
        </p:nvSpPr>
        <p:spPr>
          <a:xfrm>
            <a:off x="792242" y="5691068"/>
            <a:ext cx="509349" cy="509349"/>
          </a:xfrm>
          <a:prstGeom prst="roundRect">
            <a:avLst>
              <a:gd name="adj" fmla="val 6667"/>
            </a:avLst>
          </a:prstGeom>
          <a:solidFill>
            <a:srgbClr val="315251"/>
          </a:solidFill>
          <a:ln/>
        </p:spPr>
      </p:sp>
      <p:sp>
        <p:nvSpPr>
          <p:cNvPr id="6" name="Text 3"/>
          <p:cNvSpPr/>
          <p:nvPr/>
        </p:nvSpPr>
        <p:spPr>
          <a:xfrm>
            <a:off x="990243" y="5785961"/>
            <a:ext cx="113228" cy="319564"/>
          </a:xfrm>
          <a:prstGeom prst="rect">
            <a:avLst/>
          </a:prstGeom>
          <a:noFill/>
          <a:ln/>
        </p:spPr>
        <p:txBody>
          <a:bodyPr wrap="none" lIns="0" tIns="0" rIns="0" bIns="0" rtlCol="0" anchor="t"/>
          <a:lstStyle/>
          <a:p>
            <a:pPr marL="0" indent="0" algn="ctr">
              <a:lnSpc>
                <a:spcPts val="2500"/>
              </a:lnSpc>
              <a:buNone/>
            </a:pPr>
            <a:r>
              <a:rPr lang="en-US" sz="2500" dirty="0">
                <a:solidFill>
                  <a:srgbClr val="F9EEE7"/>
                </a:solidFill>
                <a:latin typeface="Quattrocento" pitchFamily="34" charset="0"/>
                <a:ea typeface="Quattrocento" pitchFamily="34" charset="-122"/>
                <a:cs typeface="Quattrocento" pitchFamily="34" charset="-120"/>
              </a:rPr>
              <a:t>1</a:t>
            </a:r>
            <a:endParaRPr lang="en-US" sz="2500" dirty="0"/>
          </a:p>
        </p:txBody>
      </p:sp>
      <p:sp>
        <p:nvSpPr>
          <p:cNvPr id="7" name="Text 4"/>
          <p:cNvSpPr/>
          <p:nvPr/>
        </p:nvSpPr>
        <p:spPr>
          <a:xfrm>
            <a:off x="1527929" y="5691068"/>
            <a:ext cx="3085624" cy="332899"/>
          </a:xfrm>
          <a:prstGeom prst="rect">
            <a:avLst/>
          </a:prstGeom>
          <a:noFill/>
          <a:ln/>
        </p:spPr>
        <p:txBody>
          <a:bodyPr wrap="none" lIns="0" tIns="0" rIns="0" bIns="0" rtlCol="0" anchor="t"/>
          <a:lstStyle/>
          <a:p>
            <a:pPr marL="0" indent="0">
              <a:lnSpc>
                <a:spcPts val="2600"/>
              </a:lnSpc>
              <a:buNone/>
            </a:pPr>
            <a:r>
              <a:rPr lang="en-US" sz="2050" dirty="0">
                <a:solidFill>
                  <a:srgbClr val="F9EEE7"/>
                </a:solidFill>
                <a:latin typeface="Quattrocento" pitchFamily="34" charset="0"/>
                <a:ea typeface="Quattrocento" pitchFamily="34" charset="-122"/>
                <a:cs typeface="Quattrocento" pitchFamily="34" charset="-120"/>
              </a:rPr>
              <a:t>Education and Awareness</a:t>
            </a:r>
            <a:endParaRPr lang="en-US" sz="2050" dirty="0"/>
          </a:p>
        </p:txBody>
      </p:sp>
      <p:sp>
        <p:nvSpPr>
          <p:cNvPr id="8" name="Text 5"/>
          <p:cNvSpPr/>
          <p:nvPr/>
        </p:nvSpPr>
        <p:spPr>
          <a:xfrm>
            <a:off x="1527929" y="6159698"/>
            <a:ext cx="3462099" cy="1448276"/>
          </a:xfrm>
          <a:prstGeom prst="rect">
            <a:avLst/>
          </a:prstGeom>
          <a:noFill/>
          <a:ln/>
        </p:spPr>
        <p:txBody>
          <a:bodyPr wrap="square" lIns="0" tIns="0" rIns="0" bIns="0" rtlCol="0" anchor="t"/>
          <a:lstStyle/>
          <a:p>
            <a:pPr marL="0" indent="0">
              <a:lnSpc>
                <a:spcPts val="2850"/>
              </a:lnSpc>
              <a:buNone/>
            </a:pPr>
            <a:r>
              <a:rPr lang="en-US" sz="1750" dirty="0">
                <a:solidFill>
                  <a:srgbClr val="F9EEE7"/>
                </a:solidFill>
                <a:latin typeface="Quattrocento" pitchFamily="34" charset="0"/>
                <a:ea typeface="Quattrocento" pitchFamily="34" charset="-122"/>
                <a:cs typeface="Quattrocento" pitchFamily="34" charset="-120"/>
              </a:rPr>
              <a:t>Educating communities about environmental issues fosters understanding and promotes action.</a:t>
            </a:r>
            <a:endParaRPr lang="en-US" sz="1750" dirty="0"/>
          </a:p>
        </p:txBody>
      </p:sp>
      <p:sp>
        <p:nvSpPr>
          <p:cNvPr id="9" name="Shape 6"/>
          <p:cNvSpPr/>
          <p:nvPr/>
        </p:nvSpPr>
        <p:spPr>
          <a:xfrm>
            <a:off x="5216366" y="5691068"/>
            <a:ext cx="509349" cy="509349"/>
          </a:xfrm>
          <a:prstGeom prst="roundRect">
            <a:avLst>
              <a:gd name="adj" fmla="val 6667"/>
            </a:avLst>
          </a:prstGeom>
          <a:solidFill>
            <a:srgbClr val="315251"/>
          </a:solidFill>
          <a:ln/>
        </p:spPr>
      </p:sp>
      <p:sp>
        <p:nvSpPr>
          <p:cNvPr id="10" name="Text 7"/>
          <p:cNvSpPr/>
          <p:nvPr/>
        </p:nvSpPr>
        <p:spPr>
          <a:xfrm>
            <a:off x="5385316" y="5785961"/>
            <a:ext cx="171331" cy="319564"/>
          </a:xfrm>
          <a:prstGeom prst="rect">
            <a:avLst/>
          </a:prstGeom>
          <a:noFill/>
          <a:ln/>
        </p:spPr>
        <p:txBody>
          <a:bodyPr wrap="none" lIns="0" tIns="0" rIns="0" bIns="0" rtlCol="0" anchor="t"/>
          <a:lstStyle/>
          <a:p>
            <a:pPr marL="0" indent="0" algn="ctr">
              <a:lnSpc>
                <a:spcPts val="2500"/>
              </a:lnSpc>
              <a:buNone/>
            </a:pPr>
            <a:r>
              <a:rPr lang="en-US" sz="2500" dirty="0">
                <a:solidFill>
                  <a:srgbClr val="F9EEE7"/>
                </a:solidFill>
                <a:latin typeface="Quattrocento" pitchFamily="34" charset="0"/>
                <a:ea typeface="Quattrocento" pitchFamily="34" charset="-122"/>
                <a:cs typeface="Quattrocento" pitchFamily="34" charset="-120"/>
              </a:rPr>
              <a:t>2</a:t>
            </a:r>
            <a:endParaRPr lang="en-US" sz="2500" dirty="0"/>
          </a:p>
        </p:txBody>
      </p:sp>
      <p:sp>
        <p:nvSpPr>
          <p:cNvPr id="11" name="Text 8"/>
          <p:cNvSpPr/>
          <p:nvPr/>
        </p:nvSpPr>
        <p:spPr>
          <a:xfrm>
            <a:off x="5952053" y="5691068"/>
            <a:ext cx="2663309" cy="332899"/>
          </a:xfrm>
          <a:prstGeom prst="rect">
            <a:avLst/>
          </a:prstGeom>
          <a:noFill/>
          <a:ln/>
        </p:spPr>
        <p:txBody>
          <a:bodyPr wrap="none" lIns="0" tIns="0" rIns="0" bIns="0" rtlCol="0" anchor="t"/>
          <a:lstStyle/>
          <a:p>
            <a:pPr marL="0" indent="0">
              <a:lnSpc>
                <a:spcPts val="2600"/>
              </a:lnSpc>
              <a:buNone/>
            </a:pPr>
            <a:r>
              <a:rPr lang="en-US" sz="2050" dirty="0">
                <a:solidFill>
                  <a:srgbClr val="F9EEE7"/>
                </a:solidFill>
                <a:latin typeface="Quattrocento" pitchFamily="34" charset="0"/>
                <a:ea typeface="Quattrocento" pitchFamily="34" charset="-122"/>
                <a:cs typeface="Quattrocento" pitchFamily="34" charset="-120"/>
              </a:rPr>
              <a:t>Participation</a:t>
            </a:r>
            <a:endParaRPr lang="en-US" sz="2050" dirty="0"/>
          </a:p>
        </p:txBody>
      </p:sp>
      <p:sp>
        <p:nvSpPr>
          <p:cNvPr id="12" name="Text 9"/>
          <p:cNvSpPr/>
          <p:nvPr/>
        </p:nvSpPr>
        <p:spPr>
          <a:xfrm>
            <a:off x="5952053" y="6159698"/>
            <a:ext cx="3462099" cy="1086207"/>
          </a:xfrm>
          <a:prstGeom prst="rect">
            <a:avLst/>
          </a:prstGeom>
          <a:noFill/>
          <a:ln/>
        </p:spPr>
        <p:txBody>
          <a:bodyPr wrap="square" lIns="0" tIns="0" rIns="0" bIns="0" rtlCol="0" anchor="t"/>
          <a:lstStyle/>
          <a:p>
            <a:pPr marL="0" indent="0">
              <a:lnSpc>
                <a:spcPts val="2850"/>
              </a:lnSpc>
              <a:buNone/>
            </a:pPr>
            <a:r>
              <a:rPr lang="en-US" sz="1750" dirty="0">
                <a:solidFill>
                  <a:srgbClr val="F9EEE7"/>
                </a:solidFill>
                <a:latin typeface="Quattrocento" pitchFamily="34" charset="0"/>
                <a:ea typeface="Quattrocento" pitchFamily="34" charset="-122"/>
                <a:cs typeface="Quattrocento" pitchFamily="34" charset="-120"/>
              </a:rPr>
              <a:t>Involving communities in decision-making ensures projects align with local needs and values.</a:t>
            </a:r>
            <a:endParaRPr lang="en-US" sz="1750" dirty="0"/>
          </a:p>
        </p:txBody>
      </p:sp>
      <p:sp>
        <p:nvSpPr>
          <p:cNvPr id="13" name="Shape 10"/>
          <p:cNvSpPr/>
          <p:nvPr/>
        </p:nvSpPr>
        <p:spPr>
          <a:xfrm>
            <a:off x="9640491" y="5691068"/>
            <a:ext cx="509349" cy="509349"/>
          </a:xfrm>
          <a:prstGeom prst="roundRect">
            <a:avLst>
              <a:gd name="adj" fmla="val 6667"/>
            </a:avLst>
          </a:prstGeom>
          <a:solidFill>
            <a:srgbClr val="315251"/>
          </a:solidFill>
          <a:ln/>
        </p:spPr>
      </p:sp>
      <p:sp>
        <p:nvSpPr>
          <p:cNvPr id="14" name="Text 11"/>
          <p:cNvSpPr/>
          <p:nvPr/>
        </p:nvSpPr>
        <p:spPr>
          <a:xfrm>
            <a:off x="9808131" y="5785961"/>
            <a:ext cx="173950" cy="319564"/>
          </a:xfrm>
          <a:prstGeom prst="rect">
            <a:avLst/>
          </a:prstGeom>
          <a:noFill/>
          <a:ln/>
        </p:spPr>
        <p:txBody>
          <a:bodyPr wrap="none" lIns="0" tIns="0" rIns="0" bIns="0" rtlCol="0" anchor="t"/>
          <a:lstStyle/>
          <a:p>
            <a:pPr marL="0" indent="0" algn="ctr">
              <a:lnSpc>
                <a:spcPts val="2500"/>
              </a:lnSpc>
              <a:buNone/>
            </a:pPr>
            <a:r>
              <a:rPr lang="en-US" sz="2500" dirty="0">
                <a:solidFill>
                  <a:srgbClr val="F9EEE7"/>
                </a:solidFill>
                <a:latin typeface="Quattrocento" pitchFamily="34" charset="0"/>
                <a:ea typeface="Quattrocento" pitchFamily="34" charset="-122"/>
                <a:cs typeface="Quattrocento" pitchFamily="34" charset="-120"/>
              </a:rPr>
              <a:t>3</a:t>
            </a:r>
            <a:endParaRPr lang="en-US" sz="2500" dirty="0"/>
          </a:p>
        </p:txBody>
      </p:sp>
      <p:sp>
        <p:nvSpPr>
          <p:cNvPr id="15" name="Text 12"/>
          <p:cNvSpPr/>
          <p:nvPr/>
        </p:nvSpPr>
        <p:spPr>
          <a:xfrm>
            <a:off x="10376178" y="5691068"/>
            <a:ext cx="2663309" cy="332899"/>
          </a:xfrm>
          <a:prstGeom prst="rect">
            <a:avLst/>
          </a:prstGeom>
          <a:noFill/>
          <a:ln/>
        </p:spPr>
        <p:txBody>
          <a:bodyPr wrap="none" lIns="0" tIns="0" rIns="0" bIns="0" rtlCol="0" anchor="t"/>
          <a:lstStyle/>
          <a:p>
            <a:pPr marL="0" indent="0">
              <a:lnSpc>
                <a:spcPts val="2600"/>
              </a:lnSpc>
              <a:buNone/>
            </a:pPr>
            <a:r>
              <a:rPr lang="en-US" sz="2050" dirty="0">
                <a:solidFill>
                  <a:srgbClr val="F9EEE7"/>
                </a:solidFill>
                <a:latin typeface="Quattrocento" pitchFamily="34" charset="0"/>
                <a:ea typeface="Quattrocento" pitchFamily="34" charset="-122"/>
                <a:cs typeface="Quattrocento" pitchFamily="34" charset="-120"/>
              </a:rPr>
              <a:t>Empowerment</a:t>
            </a:r>
            <a:endParaRPr lang="en-US" sz="2050" dirty="0"/>
          </a:p>
        </p:txBody>
      </p:sp>
      <p:sp>
        <p:nvSpPr>
          <p:cNvPr id="16" name="Text 13"/>
          <p:cNvSpPr/>
          <p:nvPr/>
        </p:nvSpPr>
        <p:spPr>
          <a:xfrm>
            <a:off x="10376178" y="6159698"/>
            <a:ext cx="3462099" cy="1086207"/>
          </a:xfrm>
          <a:prstGeom prst="rect">
            <a:avLst/>
          </a:prstGeom>
          <a:noFill/>
          <a:ln/>
        </p:spPr>
        <p:txBody>
          <a:bodyPr wrap="square" lIns="0" tIns="0" rIns="0" bIns="0" rtlCol="0" anchor="t"/>
          <a:lstStyle/>
          <a:p>
            <a:pPr marL="0" indent="0">
              <a:lnSpc>
                <a:spcPts val="2850"/>
              </a:lnSpc>
              <a:buNone/>
            </a:pPr>
            <a:r>
              <a:rPr lang="en-US" sz="1750" dirty="0">
                <a:solidFill>
                  <a:srgbClr val="F9EEE7"/>
                </a:solidFill>
                <a:latin typeface="Quattrocento" pitchFamily="34" charset="0"/>
                <a:ea typeface="Quattrocento" pitchFamily="34" charset="-122"/>
                <a:cs typeface="Quattrocento" pitchFamily="34" charset="-120"/>
              </a:rPr>
              <a:t>Providing communities with resources and training to implement sustainable solutions.</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676394" y="582811"/>
            <a:ext cx="11844099" cy="568523"/>
          </a:xfrm>
          <a:prstGeom prst="rect">
            <a:avLst/>
          </a:prstGeom>
          <a:noFill/>
          <a:ln/>
        </p:spPr>
        <p:txBody>
          <a:bodyPr wrap="none" lIns="0" tIns="0" rIns="0" bIns="0" rtlCol="0" anchor="t"/>
          <a:lstStyle/>
          <a:p>
            <a:pPr marL="0" indent="0">
              <a:lnSpc>
                <a:spcPts val="4450"/>
              </a:lnSpc>
              <a:buNone/>
            </a:pPr>
            <a:r>
              <a:rPr lang="en-US" sz="3550" dirty="0">
                <a:solidFill>
                  <a:srgbClr val="FFD9BE"/>
                </a:solidFill>
                <a:latin typeface="Quattrocento" pitchFamily="34" charset="0"/>
                <a:ea typeface="Quattrocento" pitchFamily="34" charset="-122"/>
                <a:cs typeface="Quattrocento" pitchFamily="34" charset="-120"/>
              </a:rPr>
              <a:t>The Future of Conservation and Sustainable Development</a:t>
            </a:r>
            <a:endParaRPr lang="en-US" sz="3550" dirty="0"/>
          </a:p>
        </p:txBody>
      </p:sp>
      <p:sp>
        <p:nvSpPr>
          <p:cNvPr id="3" name="Text 1"/>
          <p:cNvSpPr/>
          <p:nvPr/>
        </p:nvSpPr>
        <p:spPr>
          <a:xfrm>
            <a:off x="676394" y="1537811"/>
            <a:ext cx="13277612" cy="618173"/>
          </a:xfrm>
          <a:prstGeom prst="rect">
            <a:avLst/>
          </a:prstGeom>
          <a:noFill/>
          <a:ln/>
        </p:spPr>
        <p:txBody>
          <a:bodyPr wrap="square" lIns="0" tIns="0" rIns="0" bIns="0" rtlCol="0" anchor="t"/>
          <a:lstStyle/>
          <a:p>
            <a:pPr marL="0" indent="0">
              <a:lnSpc>
                <a:spcPts val="2400"/>
              </a:lnSpc>
              <a:buNone/>
            </a:pPr>
            <a:r>
              <a:rPr lang="en-US" sz="1500" dirty="0">
                <a:solidFill>
                  <a:srgbClr val="F9EEE7"/>
                </a:solidFill>
                <a:latin typeface="Quattrocento" pitchFamily="34" charset="0"/>
                <a:ea typeface="Quattrocento" pitchFamily="34" charset="-122"/>
                <a:cs typeface="Quattrocento" pitchFamily="34" charset="-120"/>
              </a:rPr>
              <a:t>The future of conservation and sustainable development relies on collaboration, innovation, and a commitment to safeguarding our planet. By working together, we can create a sustainable future for all.</a:t>
            </a:r>
            <a:endParaRPr lang="en-US" sz="1500" dirty="0"/>
          </a:p>
        </p:txBody>
      </p:sp>
      <p:pic>
        <p:nvPicPr>
          <p:cNvPr id="4" name="Image 0" descr="preencoded.png"/>
          <p:cNvPicPr>
            <a:picLocks noChangeAspect="1"/>
          </p:cNvPicPr>
          <p:nvPr/>
        </p:nvPicPr>
        <p:blipFill>
          <a:blip r:embed="rId3"/>
          <a:stretch>
            <a:fillRect/>
          </a:stretch>
        </p:blipFill>
        <p:spPr>
          <a:xfrm>
            <a:off x="676394" y="2373392"/>
            <a:ext cx="6493788" cy="4013359"/>
          </a:xfrm>
          <a:prstGeom prst="rect">
            <a:avLst/>
          </a:prstGeom>
        </p:spPr>
      </p:pic>
      <p:sp>
        <p:nvSpPr>
          <p:cNvPr id="5" name="Text 2"/>
          <p:cNvSpPr/>
          <p:nvPr/>
        </p:nvSpPr>
        <p:spPr>
          <a:xfrm>
            <a:off x="676394" y="6628328"/>
            <a:ext cx="2273856" cy="284202"/>
          </a:xfrm>
          <a:prstGeom prst="rect">
            <a:avLst/>
          </a:prstGeom>
          <a:noFill/>
          <a:ln/>
        </p:spPr>
        <p:txBody>
          <a:bodyPr wrap="none" lIns="0" tIns="0" rIns="0" bIns="0" rtlCol="0" anchor="t"/>
          <a:lstStyle/>
          <a:p>
            <a:pPr marL="0" indent="0" algn="l">
              <a:lnSpc>
                <a:spcPts val="2200"/>
              </a:lnSpc>
              <a:buNone/>
            </a:pPr>
            <a:r>
              <a:rPr lang="en-US" sz="1750" dirty="0">
                <a:solidFill>
                  <a:srgbClr val="F9EEE7"/>
                </a:solidFill>
                <a:latin typeface="Quattrocento" pitchFamily="34" charset="0"/>
                <a:ea typeface="Quattrocento" pitchFamily="34" charset="-122"/>
                <a:cs typeface="Quattrocento" pitchFamily="34" charset="-120"/>
              </a:rPr>
              <a:t>Collaborative Action</a:t>
            </a:r>
            <a:endParaRPr lang="en-US" sz="1750" dirty="0"/>
          </a:p>
        </p:txBody>
      </p:sp>
      <p:sp>
        <p:nvSpPr>
          <p:cNvPr id="6" name="Text 3"/>
          <p:cNvSpPr/>
          <p:nvPr/>
        </p:nvSpPr>
        <p:spPr>
          <a:xfrm>
            <a:off x="676394" y="7028498"/>
            <a:ext cx="6493788" cy="618173"/>
          </a:xfrm>
          <a:prstGeom prst="rect">
            <a:avLst/>
          </a:prstGeom>
          <a:noFill/>
          <a:ln/>
        </p:spPr>
        <p:txBody>
          <a:bodyPr wrap="square" lIns="0" tIns="0" rIns="0" bIns="0" rtlCol="0" anchor="t"/>
          <a:lstStyle/>
          <a:p>
            <a:pPr marL="0" indent="0" algn="l">
              <a:lnSpc>
                <a:spcPts val="2400"/>
              </a:lnSpc>
              <a:buNone/>
            </a:pPr>
            <a:r>
              <a:rPr lang="en-US" sz="1500" dirty="0">
                <a:solidFill>
                  <a:srgbClr val="F9EEE7"/>
                </a:solidFill>
                <a:latin typeface="Quattrocento" pitchFamily="34" charset="0"/>
                <a:ea typeface="Quattrocento" pitchFamily="34" charset="-122"/>
                <a:cs typeface="Quattrocento" pitchFamily="34" charset="-120"/>
              </a:rPr>
              <a:t>Working together across sectors, communities, and governments to achieve shared goals.</a:t>
            </a:r>
            <a:endParaRPr lang="en-US" sz="1500" dirty="0"/>
          </a:p>
        </p:txBody>
      </p:sp>
      <p:pic>
        <p:nvPicPr>
          <p:cNvPr id="7" name="Image 1" descr="preencoded.png"/>
          <p:cNvPicPr>
            <a:picLocks noChangeAspect="1"/>
          </p:cNvPicPr>
          <p:nvPr/>
        </p:nvPicPr>
        <p:blipFill>
          <a:blip r:embed="rId4"/>
          <a:stretch>
            <a:fillRect/>
          </a:stretch>
        </p:blipFill>
        <p:spPr>
          <a:xfrm>
            <a:off x="7460099" y="2373392"/>
            <a:ext cx="6493907" cy="4013478"/>
          </a:xfrm>
          <a:prstGeom prst="rect">
            <a:avLst/>
          </a:prstGeom>
        </p:spPr>
      </p:pic>
      <p:sp>
        <p:nvSpPr>
          <p:cNvPr id="8" name="Text 4"/>
          <p:cNvSpPr/>
          <p:nvPr/>
        </p:nvSpPr>
        <p:spPr>
          <a:xfrm>
            <a:off x="7460099" y="6628448"/>
            <a:ext cx="2594610" cy="284202"/>
          </a:xfrm>
          <a:prstGeom prst="rect">
            <a:avLst/>
          </a:prstGeom>
          <a:noFill/>
          <a:ln/>
        </p:spPr>
        <p:txBody>
          <a:bodyPr wrap="none" lIns="0" tIns="0" rIns="0" bIns="0" rtlCol="0" anchor="t"/>
          <a:lstStyle/>
          <a:p>
            <a:pPr marL="0" indent="0" algn="l">
              <a:lnSpc>
                <a:spcPts val="2200"/>
              </a:lnSpc>
              <a:buNone/>
            </a:pPr>
            <a:r>
              <a:rPr lang="en-US" sz="1750" dirty="0">
                <a:solidFill>
                  <a:srgbClr val="F9EEE7"/>
                </a:solidFill>
                <a:latin typeface="Quattrocento" pitchFamily="34" charset="0"/>
                <a:ea typeface="Quattrocento" pitchFamily="34" charset="-122"/>
                <a:cs typeface="Quattrocento" pitchFamily="34" charset="-120"/>
              </a:rPr>
              <a:t>Technological Innovation</a:t>
            </a:r>
            <a:endParaRPr lang="en-US" sz="1750" dirty="0"/>
          </a:p>
        </p:txBody>
      </p:sp>
      <p:sp>
        <p:nvSpPr>
          <p:cNvPr id="9" name="Text 5"/>
          <p:cNvSpPr/>
          <p:nvPr/>
        </p:nvSpPr>
        <p:spPr>
          <a:xfrm>
            <a:off x="7460099" y="7028617"/>
            <a:ext cx="6493907" cy="618173"/>
          </a:xfrm>
          <a:prstGeom prst="rect">
            <a:avLst/>
          </a:prstGeom>
          <a:noFill/>
          <a:ln/>
        </p:spPr>
        <p:txBody>
          <a:bodyPr wrap="square" lIns="0" tIns="0" rIns="0" bIns="0" rtlCol="0" anchor="t"/>
          <a:lstStyle/>
          <a:p>
            <a:pPr marL="0" indent="0" algn="l">
              <a:lnSpc>
                <a:spcPts val="2400"/>
              </a:lnSpc>
              <a:buNone/>
            </a:pPr>
            <a:r>
              <a:rPr lang="en-US" sz="1500" dirty="0">
                <a:solidFill>
                  <a:srgbClr val="F9EEE7"/>
                </a:solidFill>
                <a:latin typeface="Quattrocento" pitchFamily="34" charset="0"/>
                <a:ea typeface="Quattrocento" pitchFamily="34" charset="-122"/>
                <a:cs typeface="Quattrocento" pitchFamily="34" charset="-120"/>
              </a:rPr>
              <a:t>Leveraging technology to develop sustainable solutions and monitor environmental progress.</a:t>
            </a:r>
            <a:endParaRPr lang="en-US" sz="15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901541"/>
            <a:ext cx="7468553" cy="1408033"/>
          </a:xfrm>
          <a:prstGeom prst="rect">
            <a:avLst/>
          </a:prstGeom>
          <a:noFill/>
          <a:ln/>
        </p:spPr>
        <p:txBody>
          <a:bodyPr wrap="square" lIns="0" tIns="0" rIns="0" bIns="0" rtlCol="0" anchor="t"/>
          <a:lstStyle/>
          <a:p>
            <a:pPr marL="0" indent="0">
              <a:lnSpc>
                <a:spcPts val="5500"/>
              </a:lnSpc>
              <a:buNone/>
            </a:pPr>
            <a:r>
              <a:rPr lang="en-US" sz="4400" dirty="0">
                <a:solidFill>
                  <a:srgbClr val="FFD9BE"/>
                </a:solidFill>
                <a:latin typeface="Quattrocento" pitchFamily="34" charset="0"/>
                <a:ea typeface="Quattrocento" pitchFamily="34" charset="-122"/>
                <a:cs typeface="Quattrocento" pitchFamily="34" charset="-120"/>
              </a:rPr>
              <a:t>Defining Conservation and Sustainable Development</a:t>
            </a:r>
            <a:endParaRPr lang="en-US" sz="4400" dirty="0"/>
          </a:p>
        </p:txBody>
      </p:sp>
      <p:sp>
        <p:nvSpPr>
          <p:cNvPr id="4" name="Text 1"/>
          <p:cNvSpPr/>
          <p:nvPr/>
        </p:nvSpPr>
        <p:spPr>
          <a:xfrm>
            <a:off x="6324124" y="2668548"/>
            <a:ext cx="7468553" cy="1532096"/>
          </a:xfrm>
          <a:prstGeom prst="rect">
            <a:avLst/>
          </a:prstGeom>
          <a:noFill/>
          <a:ln/>
        </p:spPr>
        <p:txBody>
          <a:bodyPr wrap="square" lIns="0" tIns="0" rIns="0" bIns="0" rtlCol="0" anchor="t"/>
          <a:lstStyle/>
          <a:p>
            <a:pPr marL="0" indent="0">
              <a:lnSpc>
                <a:spcPts val="3000"/>
              </a:lnSpc>
              <a:buNone/>
            </a:pPr>
            <a:r>
              <a:rPr lang="en-US" sz="1850" dirty="0">
                <a:solidFill>
                  <a:srgbClr val="F9EEE7"/>
                </a:solidFill>
                <a:latin typeface="Quattrocento" pitchFamily="34" charset="0"/>
                <a:ea typeface="Quattrocento" pitchFamily="34" charset="-122"/>
                <a:cs typeface="Quattrocento" pitchFamily="34" charset="-120"/>
              </a:rPr>
              <a:t>Conservation focuses on protecting and managing natural resources, while sustainable development aims to meet current needs without compromising the ability of future generations to meet their own. These concepts are intertwined and crucial for a healthy planet.</a:t>
            </a:r>
            <a:endParaRPr lang="en-US" sz="1850" dirty="0"/>
          </a:p>
        </p:txBody>
      </p:sp>
      <p:sp>
        <p:nvSpPr>
          <p:cNvPr id="5" name="Shape 2"/>
          <p:cNvSpPr/>
          <p:nvPr/>
        </p:nvSpPr>
        <p:spPr>
          <a:xfrm>
            <a:off x="6324124" y="4469844"/>
            <a:ext cx="3614618" cy="2858214"/>
          </a:xfrm>
          <a:prstGeom prst="roundRect">
            <a:avLst>
              <a:gd name="adj" fmla="val 1256"/>
            </a:avLst>
          </a:prstGeom>
          <a:solidFill>
            <a:srgbClr val="315251"/>
          </a:solidFill>
          <a:ln/>
        </p:spPr>
      </p:sp>
      <p:sp>
        <p:nvSpPr>
          <p:cNvPr id="6" name="Text 3"/>
          <p:cNvSpPr/>
          <p:nvPr/>
        </p:nvSpPr>
        <p:spPr>
          <a:xfrm>
            <a:off x="6563439" y="4709160"/>
            <a:ext cx="2816185" cy="351949"/>
          </a:xfrm>
          <a:prstGeom prst="rect">
            <a:avLst/>
          </a:prstGeom>
          <a:noFill/>
          <a:ln/>
        </p:spPr>
        <p:txBody>
          <a:bodyPr wrap="none" lIns="0" tIns="0" rIns="0" bIns="0" rtlCol="0" anchor="t"/>
          <a:lstStyle/>
          <a:p>
            <a:pPr marL="0" indent="0">
              <a:lnSpc>
                <a:spcPts val="2750"/>
              </a:lnSpc>
              <a:buNone/>
            </a:pPr>
            <a:r>
              <a:rPr lang="en-US" sz="2200" dirty="0">
                <a:solidFill>
                  <a:srgbClr val="F9EEE7"/>
                </a:solidFill>
                <a:latin typeface="Quattrocento" pitchFamily="34" charset="0"/>
                <a:ea typeface="Quattrocento" pitchFamily="34" charset="-122"/>
                <a:cs typeface="Quattrocento" pitchFamily="34" charset="-120"/>
              </a:rPr>
              <a:t>Conservation</a:t>
            </a:r>
            <a:endParaRPr lang="en-US" sz="2200" dirty="0"/>
          </a:p>
        </p:txBody>
      </p:sp>
      <p:sp>
        <p:nvSpPr>
          <p:cNvPr id="7" name="Text 4"/>
          <p:cNvSpPr/>
          <p:nvPr/>
        </p:nvSpPr>
        <p:spPr>
          <a:xfrm>
            <a:off x="6563439" y="5204698"/>
            <a:ext cx="3135987" cy="1532096"/>
          </a:xfrm>
          <a:prstGeom prst="rect">
            <a:avLst/>
          </a:prstGeom>
          <a:noFill/>
          <a:ln/>
        </p:spPr>
        <p:txBody>
          <a:bodyPr wrap="square" lIns="0" tIns="0" rIns="0" bIns="0" rtlCol="0" anchor="t"/>
          <a:lstStyle/>
          <a:p>
            <a:pPr marL="0" indent="0">
              <a:lnSpc>
                <a:spcPts val="3000"/>
              </a:lnSpc>
              <a:buNone/>
            </a:pPr>
            <a:r>
              <a:rPr lang="en-US" sz="1850" dirty="0">
                <a:solidFill>
                  <a:srgbClr val="F9EEE7"/>
                </a:solidFill>
                <a:latin typeface="Quattrocento" pitchFamily="34" charset="0"/>
                <a:ea typeface="Quattrocento" pitchFamily="34" charset="-122"/>
                <a:cs typeface="Quattrocento" pitchFamily="34" charset="-120"/>
              </a:rPr>
              <a:t>Preserving natural resources like forests, oceans, and wildlife for future generations.</a:t>
            </a:r>
            <a:endParaRPr lang="en-US" sz="1850" dirty="0"/>
          </a:p>
        </p:txBody>
      </p:sp>
      <p:sp>
        <p:nvSpPr>
          <p:cNvPr id="8" name="Shape 5"/>
          <p:cNvSpPr/>
          <p:nvPr/>
        </p:nvSpPr>
        <p:spPr>
          <a:xfrm>
            <a:off x="10178058" y="4469844"/>
            <a:ext cx="3614618" cy="2858214"/>
          </a:xfrm>
          <a:prstGeom prst="roundRect">
            <a:avLst>
              <a:gd name="adj" fmla="val 1256"/>
            </a:avLst>
          </a:prstGeom>
          <a:solidFill>
            <a:srgbClr val="315251"/>
          </a:solidFill>
          <a:ln/>
        </p:spPr>
      </p:sp>
      <p:sp>
        <p:nvSpPr>
          <p:cNvPr id="9" name="Text 6"/>
          <p:cNvSpPr/>
          <p:nvPr/>
        </p:nvSpPr>
        <p:spPr>
          <a:xfrm>
            <a:off x="10417373" y="4709160"/>
            <a:ext cx="3135987" cy="703898"/>
          </a:xfrm>
          <a:prstGeom prst="rect">
            <a:avLst/>
          </a:prstGeom>
          <a:noFill/>
          <a:ln/>
        </p:spPr>
        <p:txBody>
          <a:bodyPr wrap="square" lIns="0" tIns="0" rIns="0" bIns="0" rtlCol="0" anchor="t"/>
          <a:lstStyle/>
          <a:p>
            <a:pPr marL="0" indent="0">
              <a:lnSpc>
                <a:spcPts val="2750"/>
              </a:lnSpc>
              <a:buNone/>
            </a:pPr>
            <a:r>
              <a:rPr lang="en-US" sz="2200" dirty="0">
                <a:solidFill>
                  <a:srgbClr val="F9EEE7"/>
                </a:solidFill>
                <a:latin typeface="Quattrocento" pitchFamily="34" charset="0"/>
                <a:ea typeface="Quattrocento" pitchFamily="34" charset="-122"/>
                <a:cs typeface="Quattrocento" pitchFamily="34" charset="-120"/>
              </a:rPr>
              <a:t>Sustainable Development</a:t>
            </a:r>
            <a:endParaRPr lang="en-US" sz="2200" dirty="0"/>
          </a:p>
        </p:txBody>
      </p:sp>
      <p:sp>
        <p:nvSpPr>
          <p:cNvPr id="10" name="Text 7"/>
          <p:cNvSpPr/>
          <p:nvPr/>
        </p:nvSpPr>
        <p:spPr>
          <a:xfrm>
            <a:off x="10417373" y="5556647"/>
            <a:ext cx="3135987" cy="1532096"/>
          </a:xfrm>
          <a:prstGeom prst="rect">
            <a:avLst/>
          </a:prstGeom>
          <a:noFill/>
          <a:ln/>
        </p:spPr>
        <p:txBody>
          <a:bodyPr wrap="square" lIns="0" tIns="0" rIns="0" bIns="0" rtlCol="0" anchor="t"/>
          <a:lstStyle/>
          <a:p>
            <a:pPr marL="0" indent="0">
              <a:lnSpc>
                <a:spcPts val="3000"/>
              </a:lnSpc>
              <a:buNone/>
            </a:pPr>
            <a:r>
              <a:rPr lang="en-US" sz="1850" dirty="0">
                <a:solidFill>
                  <a:srgbClr val="F9EEE7"/>
                </a:solidFill>
                <a:latin typeface="Quattrocento" pitchFamily="34" charset="0"/>
                <a:ea typeface="Quattrocento" pitchFamily="34" charset="-122"/>
                <a:cs typeface="Quattrocento" pitchFamily="34" charset="-120"/>
              </a:rPr>
              <a:t>Meeting current needs without compromising the ability of future generations to meet their own.</a:t>
            </a:r>
            <a:endParaRPr lang="en-US" sz="18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6144" y="4895193"/>
            <a:ext cx="4261736" cy="319630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9803" y="2450381"/>
            <a:ext cx="4902865" cy="367714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9717" y="148616"/>
            <a:ext cx="4188163" cy="314112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119" y="4895193"/>
            <a:ext cx="4261736" cy="319630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119" y="148616"/>
            <a:ext cx="4188163" cy="3141122"/>
          </a:xfrm>
          <a:prstGeom prst="rect">
            <a:avLst/>
          </a:prstGeom>
        </p:spPr>
      </p:pic>
    </p:spTree>
    <p:extLst>
      <p:ext uri="{BB962C8B-B14F-4D97-AF65-F5344CB8AC3E}">
        <p14:creationId xmlns:p14="http://schemas.microsoft.com/office/powerpoint/2010/main" val="2781067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69977" y="1105972"/>
            <a:ext cx="7224355" cy="647105"/>
          </a:xfrm>
          <a:prstGeom prst="rect">
            <a:avLst/>
          </a:prstGeom>
          <a:noFill/>
          <a:ln/>
        </p:spPr>
        <p:txBody>
          <a:bodyPr wrap="none" lIns="0" tIns="0" rIns="0" bIns="0" rtlCol="0" anchor="t"/>
          <a:lstStyle/>
          <a:p>
            <a:pPr marL="0" indent="0">
              <a:lnSpc>
                <a:spcPts val="5050"/>
              </a:lnSpc>
              <a:buNone/>
            </a:pPr>
            <a:r>
              <a:rPr lang="en-US" sz="4050" dirty="0">
                <a:solidFill>
                  <a:srgbClr val="FFD9BE"/>
                </a:solidFill>
                <a:latin typeface="Quattrocento" pitchFamily="34" charset="0"/>
                <a:ea typeface="Quattrocento" pitchFamily="34" charset="-122"/>
                <a:cs typeface="Quattrocento" pitchFamily="34" charset="-120"/>
              </a:rPr>
              <a:t>The Importance of Biodiversity</a:t>
            </a:r>
            <a:endParaRPr lang="en-US" sz="4050" dirty="0"/>
          </a:p>
        </p:txBody>
      </p:sp>
      <p:sp>
        <p:nvSpPr>
          <p:cNvPr id="4" name="Text 1"/>
          <p:cNvSpPr/>
          <p:nvPr/>
        </p:nvSpPr>
        <p:spPr>
          <a:xfrm>
            <a:off x="769977" y="2082998"/>
            <a:ext cx="7604046" cy="1055846"/>
          </a:xfrm>
          <a:prstGeom prst="rect">
            <a:avLst/>
          </a:prstGeom>
          <a:noFill/>
          <a:ln/>
        </p:spPr>
        <p:txBody>
          <a:bodyPr wrap="square" lIns="0" tIns="0" rIns="0" bIns="0" rtlCol="0" anchor="t"/>
          <a:lstStyle/>
          <a:p>
            <a:pPr marL="0" indent="0">
              <a:lnSpc>
                <a:spcPts val="2750"/>
              </a:lnSpc>
              <a:buNone/>
            </a:pPr>
            <a:r>
              <a:rPr lang="en-US" sz="1700" dirty="0">
                <a:solidFill>
                  <a:srgbClr val="F9EEE7"/>
                </a:solidFill>
                <a:latin typeface="Quattrocento" pitchFamily="34" charset="0"/>
                <a:ea typeface="Quattrocento" pitchFamily="34" charset="-122"/>
                <a:cs typeface="Quattrocento" pitchFamily="34" charset="-120"/>
              </a:rPr>
              <a:t>Biodiversity, the variety of life on Earth, is crucial for ecosystem stability and resilience. Diverse ecosystems provide essential services like pollination, water filtration, and climate regulation.</a:t>
            </a:r>
            <a:endParaRPr lang="en-US" sz="1700" dirty="0"/>
          </a:p>
        </p:txBody>
      </p:sp>
      <p:sp>
        <p:nvSpPr>
          <p:cNvPr id="5" name="Shape 2"/>
          <p:cNvSpPr/>
          <p:nvPr/>
        </p:nvSpPr>
        <p:spPr>
          <a:xfrm>
            <a:off x="769977" y="3633668"/>
            <a:ext cx="494943" cy="494943"/>
          </a:xfrm>
          <a:prstGeom prst="roundRect">
            <a:avLst>
              <a:gd name="adj" fmla="val 6668"/>
            </a:avLst>
          </a:prstGeom>
          <a:solidFill>
            <a:srgbClr val="315251"/>
          </a:solidFill>
          <a:ln/>
        </p:spPr>
      </p:sp>
      <p:sp>
        <p:nvSpPr>
          <p:cNvPr id="6" name="Text 3"/>
          <p:cNvSpPr/>
          <p:nvPr/>
        </p:nvSpPr>
        <p:spPr>
          <a:xfrm>
            <a:off x="962382" y="3725823"/>
            <a:ext cx="110014" cy="310634"/>
          </a:xfrm>
          <a:prstGeom prst="rect">
            <a:avLst/>
          </a:prstGeom>
          <a:noFill/>
          <a:ln/>
        </p:spPr>
        <p:txBody>
          <a:bodyPr wrap="none" lIns="0" tIns="0" rIns="0" bIns="0" rtlCol="0" anchor="t"/>
          <a:lstStyle/>
          <a:p>
            <a:pPr marL="0" indent="0" algn="ctr">
              <a:lnSpc>
                <a:spcPts val="2400"/>
              </a:lnSpc>
              <a:buNone/>
            </a:pPr>
            <a:r>
              <a:rPr lang="en-US" sz="2400" dirty="0">
                <a:solidFill>
                  <a:srgbClr val="F9EEE7"/>
                </a:solidFill>
                <a:latin typeface="Quattrocento" pitchFamily="34" charset="0"/>
                <a:ea typeface="Quattrocento" pitchFamily="34" charset="-122"/>
                <a:cs typeface="Quattrocento" pitchFamily="34" charset="-120"/>
              </a:rPr>
              <a:t>1</a:t>
            </a:r>
            <a:endParaRPr lang="en-US" sz="2400" dirty="0"/>
          </a:p>
        </p:txBody>
      </p:sp>
      <p:sp>
        <p:nvSpPr>
          <p:cNvPr id="7" name="Text 4"/>
          <p:cNvSpPr/>
          <p:nvPr/>
        </p:nvSpPr>
        <p:spPr>
          <a:xfrm>
            <a:off x="1484828" y="3633668"/>
            <a:ext cx="2588538" cy="323493"/>
          </a:xfrm>
          <a:prstGeom prst="rect">
            <a:avLst/>
          </a:prstGeom>
          <a:noFill/>
          <a:ln/>
        </p:spPr>
        <p:txBody>
          <a:bodyPr wrap="none" lIns="0" tIns="0" rIns="0" bIns="0" rtlCol="0" anchor="t"/>
          <a:lstStyle/>
          <a:p>
            <a:pPr marL="0" indent="0">
              <a:lnSpc>
                <a:spcPts val="2500"/>
              </a:lnSpc>
              <a:buNone/>
            </a:pPr>
            <a:r>
              <a:rPr lang="en-US" sz="2000" dirty="0">
                <a:solidFill>
                  <a:srgbClr val="F9EEE7"/>
                </a:solidFill>
                <a:latin typeface="Quattrocento" pitchFamily="34" charset="0"/>
                <a:ea typeface="Quattrocento" pitchFamily="34" charset="-122"/>
                <a:cs typeface="Quattrocento" pitchFamily="34" charset="-120"/>
              </a:rPr>
              <a:t>Ecosystem Services</a:t>
            </a:r>
            <a:endParaRPr lang="en-US" sz="2000" dirty="0"/>
          </a:p>
        </p:txBody>
      </p:sp>
      <p:sp>
        <p:nvSpPr>
          <p:cNvPr id="8" name="Text 5"/>
          <p:cNvSpPr/>
          <p:nvPr/>
        </p:nvSpPr>
        <p:spPr>
          <a:xfrm>
            <a:off x="1484828" y="4089083"/>
            <a:ext cx="2977277" cy="1407795"/>
          </a:xfrm>
          <a:prstGeom prst="rect">
            <a:avLst/>
          </a:prstGeom>
          <a:noFill/>
          <a:ln/>
        </p:spPr>
        <p:txBody>
          <a:bodyPr wrap="square" lIns="0" tIns="0" rIns="0" bIns="0" rtlCol="0" anchor="t"/>
          <a:lstStyle/>
          <a:p>
            <a:pPr marL="0" indent="0">
              <a:lnSpc>
                <a:spcPts val="2750"/>
              </a:lnSpc>
              <a:buNone/>
            </a:pPr>
            <a:r>
              <a:rPr lang="en-US" sz="1700" dirty="0">
                <a:solidFill>
                  <a:srgbClr val="F9EEE7"/>
                </a:solidFill>
                <a:latin typeface="Quattrocento" pitchFamily="34" charset="0"/>
                <a:ea typeface="Quattrocento" pitchFamily="34" charset="-122"/>
                <a:cs typeface="Quattrocento" pitchFamily="34" charset="-120"/>
              </a:rPr>
              <a:t>Biodiversity provides essential services like pollination, water filtration, and climate regulation.</a:t>
            </a:r>
            <a:endParaRPr lang="en-US" sz="1700" dirty="0"/>
          </a:p>
        </p:txBody>
      </p:sp>
      <p:sp>
        <p:nvSpPr>
          <p:cNvPr id="9" name="Shape 6"/>
          <p:cNvSpPr/>
          <p:nvPr/>
        </p:nvSpPr>
        <p:spPr>
          <a:xfrm>
            <a:off x="4682014" y="3633668"/>
            <a:ext cx="494943" cy="494943"/>
          </a:xfrm>
          <a:prstGeom prst="roundRect">
            <a:avLst>
              <a:gd name="adj" fmla="val 6668"/>
            </a:avLst>
          </a:prstGeom>
          <a:solidFill>
            <a:srgbClr val="315251"/>
          </a:solidFill>
          <a:ln/>
        </p:spPr>
      </p:sp>
      <p:sp>
        <p:nvSpPr>
          <p:cNvPr id="10" name="Text 7"/>
          <p:cNvSpPr/>
          <p:nvPr/>
        </p:nvSpPr>
        <p:spPr>
          <a:xfrm>
            <a:off x="4846201" y="3725823"/>
            <a:ext cx="166449" cy="310634"/>
          </a:xfrm>
          <a:prstGeom prst="rect">
            <a:avLst/>
          </a:prstGeom>
          <a:noFill/>
          <a:ln/>
        </p:spPr>
        <p:txBody>
          <a:bodyPr wrap="none" lIns="0" tIns="0" rIns="0" bIns="0" rtlCol="0" anchor="t"/>
          <a:lstStyle/>
          <a:p>
            <a:pPr marL="0" indent="0" algn="ctr">
              <a:lnSpc>
                <a:spcPts val="2400"/>
              </a:lnSpc>
              <a:buNone/>
            </a:pPr>
            <a:r>
              <a:rPr lang="en-US" sz="2400" dirty="0">
                <a:solidFill>
                  <a:srgbClr val="F9EEE7"/>
                </a:solidFill>
                <a:latin typeface="Quattrocento" pitchFamily="34" charset="0"/>
                <a:ea typeface="Quattrocento" pitchFamily="34" charset="-122"/>
                <a:cs typeface="Quattrocento" pitchFamily="34" charset="-120"/>
              </a:rPr>
              <a:t>2</a:t>
            </a:r>
            <a:endParaRPr lang="en-US" sz="2400" dirty="0"/>
          </a:p>
        </p:txBody>
      </p:sp>
      <p:sp>
        <p:nvSpPr>
          <p:cNvPr id="11" name="Text 8"/>
          <p:cNvSpPr/>
          <p:nvPr/>
        </p:nvSpPr>
        <p:spPr>
          <a:xfrm>
            <a:off x="5396865" y="3633668"/>
            <a:ext cx="2588538" cy="323493"/>
          </a:xfrm>
          <a:prstGeom prst="rect">
            <a:avLst/>
          </a:prstGeom>
          <a:noFill/>
          <a:ln/>
        </p:spPr>
        <p:txBody>
          <a:bodyPr wrap="none" lIns="0" tIns="0" rIns="0" bIns="0" rtlCol="0" anchor="t"/>
          <a:lstStyle/>
          <a:p>
            <a:pPr marL="0" indent="0">
              <a:lnSpc>
                <a:spcPts val="2500"/>
              </a:lnSpc>
              <a:buNone/>
            </a:pPr>
            <a:r>
              <a:rPr lang="en-US" sz="2000" dirty="0">
                <a:solidFill>
                  <a:srgbClr val="F9EEE7"/>
                </a:solidFill>
                <a:latin typeface="Quattrocento" pitchFamily="34" charset="0"/>
                <a:ea typeface="Quattrocento" pitchFamily="34" charset="-122"/>
                <a:cs typeface="Quattrocento" pitchFamily="34" charset="-120"/>
              </a:rPr>
              <a:t>Resilience</a:t>
            </a:r>
            <a:endParaRPr lang="en-US" sz="2000" dirty="0"/>
          </a:p>
        </p:txBody>
      </p:sp>
      <p:sp>
        <p:nvSpPr>
          <p:cNvPr id="12" name="Text 9"/>
          <p:cNvSpPr/>
          <p:nvPr/>
        </p:nvSpPr>
        <p:spPr>
          <a:xfrm>
            <a:off x="5396865" y="4089083"/>
            <a:ext cx="2977277" cy="1407795"/>
          </a:xfrm>
          <a:prstGeom prst="rect">
            <a:avLst/>
          </a:prstGeom>
          <a:noFill/>
          <a:ln/>
        </p:spPr>
        <p:txBody>
          <a:bodyPr wrap="square" lIns="0" tIns="0" rIns="0" bIns="0" rtlCol="0" anchor="t"/>
          <a:lstStyle/>
          <a:p>
            <a:pPr marL="0" indent="0">
              <a:lnSpc>
                <a:spcPts val="2750"/>
              </a:lnSpc>
              <a:buNone/>
            </a:pPr>
            <a:r>
              <a:rPr lang="en-US" sz="1700" dirty="0">
                <a:solidFill>
                  <a:srgbClr val="F9EEE7"/>
                </a:solidFill>
                <a:latin typeface="Quattrocento" pitchFamily="34" charset="0"/>
                <a:ea typeface="Quattrocento" pitchFamily="34" charset="-122"/>
                <a:cs typeface="Quattrocento" pitchFamily="34" charset="-120"/>
              </a:rPr>
              <a:t>Diverse ecosystems are more resilient to disturbances like climate change and invasive species.</a:t>
            </a:r>
            <a:endParaRPr lang="en-US" sz="1700" dirty="0"/>
          </a:p>
        </p:txBody>
      </p:sp>
      <p:sp>
        <p:nvSpPr>
          <p:cNvPr id="13" name="Shape 10"/>
          <p:cNvSpPr/>
          <p:nvPr/>
        </p:nvSpPr>
        <p:spPr>
          <a:xfrm>
            <a:off x="769977" y="5964198"/>
            <a:ext cx="494943" cy="494943"/>
          </a:xfrm>
          <a:prstGeom prst="roundRect">
            <a:avLst>
              <a:gd name="adj" fmla="val 6668"/>
            </a:avLst>
          </a:prstGeom>
          <a:solidFill>
            <a:srgbClr val="315251"/>
          </a:solidFill>
          <a:ln/>
        </p:spPr>
      </p:sp>
      <p:sp>
        <p:nvSpPr>
          <p:cNvPr id="14" name="Text 11"/>
          <p:cNvSpPr/>
          <p:nvPr/>
        </p:nvSpPr>
        <p:spPr>
          <a:xfrm>
            <a:off x="932974" y="6056352"/>
            <a:ext cx="168950" cy="310634"/>
          </a:xfrm>
          <a:prstGeom prst="rect">
            <a:avLst/>
          </a:prstGeom>
          <a:noFill/>
          <a:ln/>
        </p:spPr>
        <p:txBody>
          <a:bodyPr wrap="none" lIns="0" tIns="0" rIns="0" bIns="0" rtlCol="0" anchor="t"/>
          <a:lstStyle/>
          <a:p>
            <a:pPr marL="0" indent="0" algn="ctr">
              <a:lnSpc>
                <a:spcPts val="2400"/>
              </a:lnSpc>
              <a:buNone/>
            </a:pPr>
            <a:r>
              <a:rPr lang="en-US" sz="2400" dirty="0">
                <a:solidFill>
                  <a:srgbClr val="F9EEE7"/>
                </a:solidFill>
                <a:latin typeface="Quattrocento" pitchFamily="34" charset="0"/>
                <a:ea typeface="Quattrocento" pitchFamily="34" charset="-122"/>
                <a:cs typeface="Quattrocento" pitchFamily="34" charset="-120"/>
              </a:rPr>
              <a:t>3</a:t>
            </a:r>
            <a:endParaRPr lang="en-US" sz="2400" dirty="0"/>
          </a:p>
        </p:txBody>
      </p:sp>
      <p:sp>
        <p:nvSpPr>
          <p:cNvPr id="15" name="Text 12"/>
          <p:cNvSpPr/>
          <p:nvPr/>
        </p:nvSpPr>
        <p:spPr>
          <a:xfrm>
            <a:off x="1484828" y="5964198"/>
            <a:ext cx="2588538" cy="323493"/>
          </a:xfrm>
          <a:prstGeom prst="rect">
            <a:avLst/>
          </a:prstGeom>
          <a:noFill/>
          <a:ln/>
        </p:spPr>
        <p:txBody>
          <a:bodyPr wrap="none" lIns="0" tIns="0" rIns="0" bIns="0" rtlCol="0" anchor="t"/>
          <a:lstStyle/>
          <a:p>
            <a:pPr marL="0" indent="0">
              <a:lnSpc>
                <a:spcPts val="2500"/>
              </a:lnSpc>
              <a:buNone/>
            </a:pPr>
            <a:r>
              <a:rPr lang="en-US" sz="2000" dirty="0">
                <a:solidFill>
                  <a:srgbClr val="F9EEE7"/>
                </a:solidFill>
                <a:latin typeface="Quattrocento" pitchFamily="34" charset="0"/>
                <a:ea typeface="Quattrocento" pitchFamily="34" charset="-122"/>
                <a:cs typeface="Quattrocento" pitchFamily="34" charset="-120"/>
              </a:rPr>
              <a:t>Medicinal Resources</a:t>
            </a:r>
            <a:endParaRPr lang="en-US" sz="2000" dirty="0"/>
          </a:p>
        </p:txBody>
      </p:sp>
      <p:sp>
        <p:nvSpPr>
          <p:cNvPr id="16" name="Text 13"/>
          <p:cNvSpPr/>
          <p:nvPr/>
        </p:nvSpPr>
        <p:spPr>
          <a:xfrm>
            <a:off x="1484828" y="6419612"/>
            <a:ext cx="6889194" cy="703898"/>
          </a:xfrm>
          <a:prstGeom prst="rect">
            <a:avLst/>
          </a:prstGeom>
          <a:noFill/>
          <a:ln/>
        </p:spPr>
        <p:txBody>
          <a:bodyPr wrap="square" lIns="0" tIns="0" rIns="0" bIns="0" rtlCol="0" anchor="t"/>
          <a:lstStyle/>
          <a:p>
            <a:pPr marL="0" indent="0">
              <a:lnSpc>
                <a:spcPts val="2750"/>
              </a:lnSpc>
              <a:buNone/>
            </a:pPr>
            <a:r>
              <a:rPr lang="en-US" sz="1700" dirty="0">
                <a:solidFill>
                  <a:srgbClr val="F9EEE7"/>
                </a:solidFill>
                <a:latin typeface="Quattrocento" pitchFamily="34" charset="0"/>
                <a:ea typeface="Quattrocento" pitchFamily="34" charset="-122"/>
                <a:cs typeface="Quattrocento" pitchFamily="34" charset="-120"/>
              </a:rPr>
              <a:t>Many medicines are derived from natural sources, highlighting the importance of biodiversity for human health.</a:t>
            </a:r>
            <a:endParaRPr lang="en-US" sz="17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37724" y="1716762"/>
            <a:ext cx="9847540" cy="704017"/>
          </a:xfrm>
          <a:prstGeom prst="rect">
            <a:avLst/>
          </a:prstGeom>
          <a:noFill/>
          <a:ln/>
        </p:spPr>
        <p:txBody>
          <a:bodyPr wrap="none" lIns="0" tIns="0" rIns="0" bIns="0" rtlCol="0" anchor="t"/>
          <a:lstStyle/>
          <a:p>
            <a:pPr marL="0" indent="0">
              <a:lnSpc>
                <a:spcPts val="5500"/>
              </a:lnSpc>
              <a:buNone/>
            </a:pPr>
            <a:r>
              <a:rPr lang="en-US" sz="4400" dirty="0">
                <a:solidFill>
                  <a:srgbClr val="FFD9BE"/>
                </a:solidFill>
                <a:latin typeface="Quattrocento" pitchFamily="34" charset="0"/>
                <a:ea typeface="Quattrocento" pitchFamily="34" charset="-122"/>
                <a:cs typeface="Quattrocento" pitchFamily="34" charset="-120"/>
              </a:rPr>
              <a:t>Threats to Biodiversity and Ecosystems</a:t>
            </a:r>
            <a:endParaRPr lang="en-US" sz="4400" dirty="0"/>
          </a:p>
        </p:txBody>
      </p:sp>
      <p:sp>
        <p:nvSpPr>
          <p:cNvPr id="3" name="Text 1"/>
          <p:cNvSpPr/>
          <p:nvPr/>
        </p:nvSpPr>
        <p:spPr>
          <a:xfrm>
            <a:off x="837724" y="2899529"/>
            <a:ext cx="12954952" cy="766048"/>
          </a:xfrm>
          <a:prstGeom prst="rect">
            <a:avLst/>
          </a:prstGeom>
          <a:noFill/>
          <a:ln/>
        </p:spPr>
        <p:txBody>
          <a:bodyPr wrap="square" lIns="0" tIns="0" rIns="0" bIns="0" rtlCol="0" anchor="t"/>
          <a:lstStyle/>
          <a:p>
            <a:pPr marL="0" indent="0">
              <a:lnSpc>
                <a:spcPts val="3000"/>
              </a:lnSpc>
              <a:buNone/>
            </a:pPr>
            <a:r>
              <a:rPr lang="en-US" sz="1850" dirty="0">
                <a:solidFill>
                  <a:srgbClr val="F9EEE7"/>
                </a:solidFill>
                <a:latin typeface="Quattrocento" pitchFamily="34" charset="0"/>
                <a:ea typeface="Quattrocento" pitchFamily="34" charset="-122"/>
                <a:cs typeface="Quattrocento" pitchFamily="34" charset="-120"/>
              </a:rPr>
              <a:t>Threats to biodiversity include habitat loss, pollution, climate change, invasive species, and overexploitation. Addressing these threats is essential for preserving the natural world.</a:t>
            </a:r>
            <a:endParaRPr lang="en-US" sz="1850" dirty="0"/>
          </a:p>
        </p:txBody>
      </p:sp>
      <p:sp>
        <p:nvSpPr>
          <p:cNvPr id="4" name="Text 2"/>
          <p:cNvSpPr/>
          <p:nvPr/>
        </p:nvSpPr>
        <p:spPr>
          <a:xfrm>
            <a:off x="837724" y="4174093"/>
            <a:ext cx="2816185" cy="351949"/>
          </a:xfrm>
          <a:prstGeom prst="rect">
            <a:avLst/>
          </a:prstGeom>
          <a:noFill/>
          <a:ln/>
        </p:spPr>
        <p:txBody>
          <a:bodyPr wrap="none" lIns="0" tIns="0" rIns="0" bIns="0" rtlCol="0" anchor="t"/>
          <a:lstStyle/>
          <a:p>
            <a:pPr marL="0" indent="0">
              <a:lnSpc>
                <a:spcPts val="2750"/>
              </a:lnSpc>
              <a:buNone/>
            </a:pPr>
            <a:r>
              <a:rPr lang="en-US" sz="2200" dirty="0">
                <a:solidFill>
                  <a:srgbClr val="FFD9BE"/>
                </a:solidFill>
                <a:latin typeface="Quattrocento" pitchFamily="34" charset="0"/>
                <a:ea typeface="Quattrocento" pitchFamily="34" charset="-122"/>
                <a:cs typeface="Quattrocento" pitchFamily="34" charset="-120"/>
              </a:rPr>
              <a:t>Habitat Loss</a:t>
            </a:r>
            <a:endParaRPr lang="en-US" sz="2200" dirty="0"/>
          </a:p>
        </p:txBody>
      </p:sp>
      <p:sp>
        <p:nvSpPr>
          <p:cNvPr id="5" name="Text 3"/>
          <p:cNvSpPr/>
          <p:nvPr/>
        </p:nvSpPr>
        <p:spPr>
          <a:xfrm>
            <a:off x="837724" y="4765358"/>
            <a:ext cx="3928586" cy="1149072"/>
          </a:xfrm>
          <a:prstGeom prst="rect">
            <a:avLst/>
          </a:prstGeom>
          <a:noFill/>
          <a:ln/>
        </p:spPr>
        <p:txBody>
          <a:bodyPr wrap="square" lIns="0" tIns="0" rIns="0" bIns="0" rtlCol="0" anchor="t"/>
          <a:lstStyle/>
          <a:p>
            <a:pPr marL="0" indent="0">
              <a:lnSpc>
                <a:spcPts val="3000"/>
              </a:lnSpc>
              <a:buNone/>
            </a:pPr>
            <a:r>
              <a:rPr lang="en-US" sz="1850" dirty="0">
                <a:solidFill>
                  <a:srgbClr val="F9EEE7"/>
                </a:solidFill>
                <a:latin typeface="Quattrocento" pitchFamily="34" charset="0"/>
                <a:ea typeface="Quattrocento" pitchFamily="34" charset="-122"/>
                <a:cs typeface="Quattrocento" pitchFamily="34" charset="-120"/>
              </a:rPr>
              <a:t>Deforestation, urbanization, and agricultural expansion destroy natural habitats.</a:t>
            </a:r>
            <a:endParaRPr lang="en-US" sz="1850" dirty="0"/>
          </a:p>
        </p:txBody>
      </p:sp>
      <p:sp>
        <p:nvSpPr>
          <p:cNvPr id="6" name="Text 4"/>
          <p:cNvSpPr/>
          <p:nvPr/>
        </p:nvSpPr>
        <p:spPr>
          <a:xfrm>
            <a:off x="5357813" y="4174093"/>
            <a:ext cx="2816185" cy="351949"/>
          </a:xfrm>
          <a:prstGeom prst="rect">
            <a:avLst/>
          </a:prstGeom>
          <a:noFill/>
          <a:ln/>
        </p:spPr>
        <p:txBody>
          <a:bodyPr wrap="none" lIns="0" tIns="0" rIns="0" bIns="0" rtlCol="0" anchor="t"/>
          <a:lstStyle/>
          <a:p>
            <a:pPr marL="0" indent="0">
              <a:lnSpc>
                <a:spcPts val="2750"/>
              </a:lnSpc>
              <a:buNone/>
            </a:pPr>
            <a:r>
              <a:rPr lang="en-US" sz="2200" dirty="0">
                <a:solidFill>
                  <a:srgbClr val="FFD9BE"/>
                </a:solidFill>
                <a:latin typeface="Quattrocento" pitchFamily="34" charset="0"/>
                <a:ea typeface="Quattrocento" pitchFamily="34" charset="-122"/>
                <a:cs typeface="Quattrocento" pitchFamily="34" charset="-120"/>
              </a:rPr>
              <a:t>Pollution</a:t>
            </a:r>
            <a:endParaRPr lang="en-US" sz="2200" dirty="0"/>
          </a:p>
        </p:txBody>
      </p:sp>
      <p:sp>
        <p:nvSpPr>
          <p:cNvPr id="7" name="Text 5"/>
          <p:cNvSpPr/>
          <p:nvPr/>
        </p:nvSpPr>
        <p:spPr>
          <a:xfrm>
            <a:off x="5357813" y="4765358"/>
            <a:ext cx="3928586" cy="1149072"/>
          </a:xfrm>
          <a:prstGeom prst="rect">
            <a:avLst/>
          </a:prstGeom>
          <a:noFill/>
          <a:ln/>
        </p:spPr>
        <p:txBody>
          <a:bodyPr wrap="square" lIns="0" tIns="0" rIns="0" bIns="0" rtlCol="0" anchor="t"/>
          <a:lstStyle/>
          <a:p>
            <a:pPr marL="0" indent="0">
              <a:lnSpc>
                <a:spcPts val="3000"/>
              </a:lnSpc>
              <a:buNone/>
            </a:pPr>
            <a:r>
              <a:rPr lang="en-US" sz="1850" dirty="0">
                <a:solidFill>
                  <a:srgbClr val="F9EEE7"/>
                </a:solidFill>
                <a:latin typeface="Quattrocento" pitchFamily="34" charset="0"/>
                <a:ea typeface="Quattrocento" pitchFamily="34" charset="-122"/>
                <a:cs typeface="Quattrocento" pitchFamily="34" charset="-120"/>
              </a:rPr>
              <a:t>Pollution from industrial activities, agriculture, and waste contaminates air, water, and soil, harming wildlife.</a:t>
            </a:r>
            <a:endParaRPr lang="en-US" sz="1850" dirty="0"/>
          </a:p>
        </p:txBody>
      </p:sp>
      <p:sp>
        <p:nvSpPr>
          <p:cNvPr id="8" name="Text 6"/>
          <p:cNvSpPr/>
          <p:nvPr/>
        </p:nvSpPr>
        <p:spPr>
          <a:xfrm>
            <a:off x="9877901" y="4174093"/>
            <a:ext cx="2816185" cy="351949"/>
          </a:xfrm>
          <a:prstGeom prst="rect">
            <a:avLst/>
          </a:prstGeom>
          <a:noFill/>
          <a:ln/>
        </p:spPr>
        <p:txBody>
          <a:bodyPr wrap="none" lIns="0" tIns="0" rIns="0" bIns="0" rtlCol="0" anchor="t"/>
          <a:lstStyle/>
          <a:p>
            <a:pPr marL="0" indent="0">
              <a:lnSpc>
                <a:spcPts val="2750"/>
              </a:lnSpc>
              <a:buNone/>
            </a:pPr>
            <a:r>
              <a:rPr lang="en-US" sz="2200" dirty="0">
                <a:solidFill>
                  <a:srgbClr val="FFD9BE"/>
                </a:solidFill>
                <a:latin typeface="Quattrocento" pitchFamily="34" charset="0"/>
                <a:ea typeface="Quattrocento" pitchFamily="34" charset="-122"/>
                <a:cs typeface="Quattrocento" pitchFamily="34" charset="-120"/>
              </a:rPr>
              <a:t>Climate Change</a:t>
            </a:r>
            <a:endParaRPr lang="en-US" sz="2200" dirty="0"/>
          </a:p>
        </p:txBody>
      </p:sp>
      <p:sp>
        <p:nvSpPr>
          <p:cNvPr id="9" name="Text 7"/>
          <p:cNvSpPr/>
          <p:nvPr/>
        </p:nvSpPr>
        <p:spPr>
          <a:xfrm>
            <a:off x="9877901" y="4765358"/>
            <a:ext cx="3928586" cy="1532096"/>
          </a:xfrm>
          <a:prstGeom prst="rect">
            <a:avLst/>
          </a:prstGeom>
          <a:noFill/>
          <a:ln/>
        </p:spPr>
        <p:txBody>
          <a:bodyPr wrap="square" lIns="0" tIns="0" rIns="0" bIns="0" rtlCol="0" anchor="t"/>
          <a:lstStyle/>
          <a:p>
            <a:pPr marL="0" indent="0">
              <a:lnSpc>
                <a:spcPts val="3000"/>
              </a:lnSpc>
              <a:buNone/>
            </a:pPr>
            <a:r>
              <a:rPr lang="en-US" sz="1850" dirty="0">
                <a:solidFill>
                  <a:srgbClr val="F9EEE7"/>
                </a:solidFill>
                <a:latin typeface="Quattrocento" pitchFamily="34" charset="0"/>
                <a:ea typeface="Quattrocento" pitchFamily="34" charset="-122"/>
                <a:cs typeface="Quattrocento" pitchFamily="34" charset="-120"/>
              </a:rPr>
              <a:t>Climate change alters weather patterns, causing habitat shifts, extreme weather events, and rising sea levels.</a:t>
            </a:r>
            <a:endParaRPr lang="en-US" sz="18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99942" y="631507"/>
            <a:ext cx="7569279" cy="599599"/>
          </a:xfrm>
          <a:prstGeom prst="rect">
            <a:avLst/>
          </a:prstGeom>
          <a:noFill/>
          <a:ln/>
        </p:spPr>
        <p:txBody>
          <a:bodyPr wrap="none" lIns="0" tIns="0" rIns="0" bIns="0" rtlCol="0" anchor="t"/>
          <a:lstStyle/>
          <a:p>
            <a:pPr marL="0" indent="0">
              <a:lnSpc>
                <a:spcPts val="4700"/>
              </a:lnSpc>
              <a:buNone/>
            </a:pPr>
            <a:r>
              <a:rPr lang="en-US" sz="3750" dirty="0">
                <a:solidFill>
                  <a:srgbClr val="FFD9BE"/>
                </a:solidFill>
                <a:latin typeface="Quattrocento" pitchFamily="34" charset="0"/>
                <a:ea typeface="Quattrocento" pitchFamily="34" charset="-122"/>
                <a:cs typeface="Quattrocento" pitchFamily="34" charset="-120"/>
              </a:rPr>
              <a:t>Sustainable Resource Management</a:t>
            </a:r>
            <a:endParaRPr lang="en-US" sz="3750" dirty="0"/>
          </a:p>
        </p:txBody>
      </p:sp>
      <p:sp>
        <p:nvSpPr>
          <p:cNvPr id="4" name="Text 1"/>
          <p:cNvSpPr/>
          <p:nvPr/>
        </p:nvSpPr>
        <p:spPr>
          <a:xfrm>
            <a:off x="6199942" y="1536859"/>
            <a:ext cx="7716917" cy="978337"/>
          </a:xfrm>
          <a:prstGeom prst="rect">
            <a:avLst/>
          </a:prstGeom>
          <a:noFill/>
          <a:ln/>
        </p:spPr>
        <p:txBody>
          <a:bodyPr wrap="square" lIns="0" tIns="0" rIns="0" bIns="0" rtlCol="0" anchor="t"/>
          <a:lstStyle/>
          <a:p>
            <a:pPr marL="0" indent="0">
              <a:lnSpc>
                <a:spcPts val="2550"/>
              </a:lnSpc>
              <a:buNone/>
            </a:pPr>
            <a:r>
              <a:rPr lang="en-US" sz="1600" dirty="0">
                <a:solidFill>
                  <a:srgbClr val="F9EEE7"/>
                </a:solidFill>
                <a:latin typeface="Quattrocento" pitchFamily="34" charset="0"/>
                <a:ea typeface="Quattrocento" pitchFamily="34" charset="-122"/>
                <a:cs typeface="Quattrocento" pitchFamily="34" charset="-120"/>
              </a:rPr>
              <a:t>Sustainable resource management involves using resources responsibly to meet current needs while ensuring their availability for future generations. It emphasizes conservation and responsible use.</a:t>
            </a:r>
            <a:endParaRPr lang="en-US" sz="1600" dirty="0"/>
          </a:p>
        </p:txBody>
      </p:sp>
      <p:sp>
        <p:nvSpPr>
          <p:cNvPr id="5" name="Shape 2"/>
          <p:cNvSpPr/>
          <p:nvPr/>
        </p:nvSpPr>
        <p:spPr>
          <a:xfrm>
            <a:off x="6494264" y="2744510"/>
            <a:ext cx="22860" cy="4853583"/>
          </a:xfrm>
          <a:prstGeom prst="roundRect">
            <a:avLst>
              <a:gd name="adj" fmla="val 133779"/>
            </a:avLst>
          </a:prstGeom>
          <a:solidFill>
            <a:srgbClr val="4A6B6A"/>
          </a:solidFill>
          <a:ln/>
        </p:spPr>
      </p:sp>
      <p:sp>
        <p:nvSpPr>
          <p:cNvPr id="6" name="Shape 3"/>
          <p:cNvSpPr/>
          <p:nvPr/>
        </p:nvSpPr>
        <p:spPr>
          <a:xfrm>
            <a:off x="6712148" y="3191708"/>
            <a:ext cx="713542" cy="22860"/>
          </a:xfrm>
          <a:prstGeom prst="roundRect">
            <a:avLst>
              <a:gd name="adj" fmla="val 133779"/>
            </a:avLst>
          </a:prstGeom>
          <a:solidFill>
            <a:srgbClr val="4A6B6A"/>
          </a:solidFill>
          <a:ln/>
        </p:spPr>
      </p:sp>
      <p:sp>
        <p:nvSpPr>
          <p:cNvPr id="7" name="Shape 4"/>
          <p:cNvSpPr/>
          <p:nvPr/>
        </p:nvSpPr>
        <p:spPr>
          <a:xfrm>
            <a:off x="6276380" y="2973824"/>
            <a:ext cx="458629" cy="458629"/>
          </a:xfrm>
          <a:prstGeom prst="roundRect">
            <a:avLst>
              <a:gd name="adj" fmla="val 6668"/>
            </a:avLst>
          </a:prstGeom>
          <a:solidFill>
            <a:srgbClr val="315251"/>
          </a:solidFill>
          <a:ln/>
        </p:spPr>
      </p:sp>
      <p:sp>
        <p:nvSpPr>
          <p:cNvPr id="8" name="Text 5"/>
          <p:cNvSpPr/>
          <p:nvPr/>
        </p:nvSpPr>
        <p:spPr>
          <a:xfrm>
            <a:off x="6454735" y="3059192"/>
            <a:ext cx="101918" cy="287774"/>
          </a:xfrm>
          <a:prstGeom prst="rect">
            <a:avLst/>
          </a:prstGeom>
          <a:noFill/>
          <a:ln/>
        </p:spPr>
        <p:txBody>
          <a:bodyPr wrap="none" lIns="0" tIns="0" rIns="0" bIns="0" rtlCol="0" anchor="t"/>
          <a:lstStyle/>
          <a:p>
            <a:pPr marL="0" indent="0" algn="ctr">
              <a:lnSpc>
                <a:spcPts val="2250"/>
              </a:lnSpc>
              <a:buNone/>
            </a:pPr>
            <a:r>
              <a:rPr lang="en-US" sz="2250" dirty="0">
                <a:solidFill>
                  <a:srgbClr val="F9EEE7"/>
                </a:solidFill>
                <a:latin typeface="Quattrocento" pitchFamily="34" charset="0"/>
                <a:ea typeface="Quattrocento" pitchFamily="34" charset="-122"/>
                <a:cs typeface="Quattrocento" pitchFamily="34" charset="-120"/>
              </a:rPr>
              <a:t>1</a:t>
            </a:r>
            <a:endParaRPr lang="en-US" sz="2250" dirty="0"/>
          </a:p>
        </p:txBody>
      </p:sp>
      <p:sp>
        <p:nvSpPr>
          <p:cNvPr id="9" name="Text 6"/>
          <p:cNvSpPr/>
          <p:nvPr/>
        </p:nvSpPr>
        <p:spPr>
          <a:xfrm>
            <a:off x="7627025" y="2948345"/>
            <a:ext cx="2398514" cy="299799"/>
          </a:xfrm>
          <a:prstGeom prst="rect">
            <a:avLst/>
          </a:prstGeom>
          <a:noFill/>
          <a:ln/>
        </p:spPr>
        <p:txBody>
          <a:bodyPr wrap="none" lIns="0" tIns="0" rIns="0" bIns="0" rtlCol="0" anchor="t"/>
          <a:lstStyle/>
          <a:p>
            <a:pPr marL="0" indent="0" algn="l">
              <a:lnSpc>
                <a:spcPts val="2350"/>
              </a:lnSpc>
              <a:buNone/>
            </a:pPr>
            <a:r>
              <a:rPr lang="en-US" sz="1850" dirty="0">
                <a:solidFill>
                  <a:srgbClr val="F9EEE7"/>
                </a:solidFill>
                <a:latin typeface="Quattrocento" pitchFamily="34" charset="0"/>
                <a:ea typeface="Quattrocento" pitchFamily="34" charset="-122"/>
                <a:cs typeface="Quattrocento" pitchFamily="34" charset="-120"/>
              </a:rPr>
              <a:t>Conservation</a:t>
            </a:r>
            <a:endParaRPr lang="en-US" sz="1850" dirty="0"/>
          </a:p>
        </p:txBody>
      </p:sp>
      <p:sp>
        <p:nvSpPr>
          <p:cNvPr id="10" name="Text 7"/>
          <p:cNvSpPr/>
          <p:nvPr/>
        </p:nvSpPr>
        <p:spPr>
          <a:xfrm>
            <a:off x="7627025" y="3370421"/>
            <a:ext cx="6289834" cy="652224"/>
          </a:xfrm>
          <a:prstGeom prst="rect">
            <a:avLst/>
          </a:prstGeom>
          <a:noFill/>
          <a:ln/>
        </p:spPr>
        <p:txBody>
          <a:bodyPr wrap="square" lIns="0" tIns="0" rIns="0" bIns="0" rtlCol="0" anchor="t"/>
          <a:lstStyle/>
          <a:p>
            <a:pPr marL="0" indent="0" algn="l">
              <a:lnSpc>
                <a:spcPts val="2550"/>
              </a:lnSpc>
              <a:buNone/>
            </a:pPr>
            <a:r>
              <a:rPr lang="en-US" sz="1600" dirty="0">
                <a:solidFill>
                  <a:srgbClr val="F9EEE7"/>
                </a:solidFill>
                <a:latin typeface="Quattrocento" pitchFamily="34" charset="0"/>
                <a:ea typeface="Quattrocento" pitchFamily="34" charset="-122"/>
                <a:cs typeface="Quattrocento" pitchFamily="34" charset="-120"/>
              </a:rPr>
              <a:t>Protecting ecosystems and species from overexploitation and habitat loss.</a:t>
            </a:r>
            <a:endParaRPr lang="en-US" sz="1600" dirty="0"/>
          </a:p>
        </p:txBody>
      </p:sp>
      <p:sp>
        <p:nvSpPr>
          <p:cNvPr id="11" name="Shape 8"/>
          <p:cNvSpPr/>
          <p:nvPr/>
        </p:nvSpPr>
        <p:spPr>
          <a:xfrm>
            <a:off x="6712148" y="4877514"/>
            <a:ext cx="713542" cy="22860"/>
          </a:xfrm>
          <a:prstGeom prst="roundRect">
            <a:avLst>
              <a:gd name="adj" fmla="val 133779"/>
            </a:avLst>
          </a:prstGeom>
          <a:solidFill>
            <a:srgbClr val="4A6B6A"/>
          </a:solidFill>
          <a:ln/>
        </p:spPr>
      </p:sp>
      <p:sp>
        <p:nvSpPr>
          <p:cNvPr id="12" name="Shape 9"/>
          <p:cNvSpPr/>
          <p:nvPr/>
        </p:nvSpPr>
        <p:spPr>
          <a:xfrm>
            <a:off x="6276380" y="4659630"/>
            <a:ext cx="458629" cy="458629"/>
          </a:xfrm>
          <a:prstGeom prst="roundRect">
            <a:avLst>
              <a:gd name="adj" fmla="val 6668"/>
            </a:avLst>
          </a:prstGeom>
          <a:solidFill>
            <a:srgbClr val="315251"/>
          </a:solidFill>
          <a:ln/>
        </p:spPr>
      </p:sp>
      <p:sp>
        <p:nvSpPr>
          <p:cNvPr id="13" name="Text 10"/>
          <p:cNvSpPr/>
          <p:nvPr/>
        </p:nvSpPr>
        <p:spPr>
          <a:xfrm>
            <a:off x="6428542" y="4744998"/>
            <a:ext cx="154305" cy="287774"/>
          </a:xfrm>
          <a:prstGeom prst="rect">
            <a:avLst/>
          </a:prstGeom>
          <a:noFill/>
          <a:ln/>
        </p:spPr>
        <p:txBody>
          <a:bodyPr wrap="none" lIns="0" tIns="0" rIns="0" bIns="0" rtlCol="0" anchor="t"/>
          <a:lstStyle/>
          <a:p>
            <a:pPr marL="0" indent="0" algn="ctr">
              <a:lnSpc>
                <a:spcPts val="2250"/>
              </a:lnSpc>
              <a:buNone/>
            </a:pPr>
            <a:r>
              <a:rPr lang="en-US" sz="2250" dirty="0">
                <a:solidFill>
                  <a:srgbClr val="F9EEE7"/>
                </a:solidFill>
                <a:latin typeface="Quattrocento" pitchFamily="34" charset="0"/>
                <a:ea typeface="Quattrocento" pitchFamily="34" charset="-122"/>
                <a:cs typeface="Quattrocento" pitchFamily="34" charset="-120"/>
              </a:rPr>
              <a:t>2</a:t>
            </a:r>
            <a:endParaRPr lang="en-US" sz="2250" dirty="0"/>
          </a:p>
        </p:txBody>
      </p:sp>
      <p:sp>
        <p:nvSpPr>
          <p:cNvPr id="14" name="Text 11"/>
          <p:cNvSpPr/>
          <p:nvPr/>
        </p:nvSpPr>
        <p:spPr>
          <a:xfrm>
            <a:off x="7627025" y="4634151"/>
            <a:ext cx="2398514" cy="299799"/>
          </a:xfrm>
          <a:prstGeom prst="rect">
            <a:avLst/>
          </a:prstGeom>
          <a:noFill/>
          <a:ln/>
        </p:spPr>
        <p:txBody>
          <a:bodyPr wrap="none" lIns="0" tIns="0" rIns="0" bIns="0" rtlCol="0" anchor="t"/>
          <a:lstStyle/>
          <a:p>
            <a:pPr marL="0" indent="0" algn="l">
              <a:lnSpc>
                <a:spcPts val="2350"/>
              </a:lnSpc>
              <a:buNone/>
            </a:pPr>
            <a:r>
              <a:rPr lang="en-US" sz="1850" dirty="0">
                <a:solidFill>
                  <a:srgbClr val="F9EEE7"/>
                </a:solidFill>
                <a:latin typeface="Quattrocento" pitchFamily="34" charset="0"/>
                <a:ea typeface="Quattrocento" pitchFamily="34" charset="-122"/>
                <a:cs typeface="Quattrocento" pitchFamily="34" charset="-120"/>
              </a:rPr>
              <a:t>Responsible Use</a:t>
            </a:r>
            <a:endParaRPr lang="en-US" sz="1850" dirty="0"/>
          </a:p>
        </p:txBody>
      </p:sp>
      <p:sp>
        <p:nvSpPr>
          <p:cNvPr id="15" name="Text 12"/>
          <p:cNvSpPr/>
          <p:nvPr/>
        </p:nvSpPr>
        <p:spPr>
          <a:xfrm>
            <a:off x="7627025" y="5056227"/>
            <a:ext cx="6289834" cy="652224"/>
          </a:xfrm>
          <a:prstGeom prst="rect">
            <a:avLst/>
          </a:prstGeom>
          <a:noFill/>
          <a:ln/>
        </p:spPr>
        <p:txBody>
          <a:bodyPr wrap="square" lIns="0" tIns="0" rIns="0" bIns="0" rtlCol="0" anchor="t"/>
          <a:lstStyle/>
          <a:p>
            <a:pPr marL="0" indent="0" algn="l">
              <a:lnSpc>
                <a:spcPts val="2550"/>
              </a:lnSpc>
              <a:buNone/>
            </a:pPr>
            <a:r>
              <a:rPr lang="en-US" sz="1600" dirty="0">
                <a:solidFill>
                  <a:srgbClr val="F9EEE7"/>
                </a:solidFill>
                <a:latin typeface="Quattrocento" pitchFamily="34" charset="0"/>
                <a:ea typeface="Quattrocento" pitchFamily="34" charset="-122"/>
                <a:cs typeface="Quattrocento" pitchFamily="34" charset="-120"/>
              </a:rPr>
              <a:t>Using resources efficiently and minimizing waste to ensure their long-term availability.</a:t>
            </a:r>
            <a:endParaRPr lang="en-US" sz="1600" dirty="0"/>
          </a:p>
        </p:txBody>
      </p:sp>
      <p:sp>
        <p:nvSpPr>
          <p:cNvPr id="16" name="Shape 13"/>
          <p:cNvSpPr/>
          <p:nvPr/>
        </p:nvSpPr>
        <p:spPr>
          <a:xfrm>
            <a:off x="6712148" y="6563320"/>
            <a:ext cx="713542" cy="22860"/>
          </a:xfrm>
          <a:prstGeom prst="roundRect">
            <a:avLst>
              <a:gd name="adj" fmla="val 133779"/>
            </a:avLst>
          </a:prstGeom>
          <a:solidFill>
            <a:srgbClr val="4A6B6A"/>
          </a:solidFill>
          <a:ln/>
        </p:spPr>
      </p:sp>
      <p:sp>
        <p:nvSpPr>
          <p:cNvPr id="17" name="Shape 14"/>
          <p:cNvSpPr/>
          <p:nvPr/>
        </p:nvSpPr>
        <p:spPr>
          <a:xfrm>
            <a:off x="6276380" y="6345436"/>
            <a:ext cx="458629" cy="458629"/>
          </a:xfrm>
          <a:prstGeom prst="roundRect">
            <a:avLst>
              <a:gd name="adj" fmla="val 6668"/>
            </a:avLst>
          </a:prstGeom>
          <a:solidFill>
            <a:srgbClr val="315251"/>
          </a:solidFill>
          <a:ln/>
        </p:spPr>
      </p:sp>
      <p:sp>
        <p:nvSpPr>
          <p:cNvPr id="18" name="Text 15"/>
          <p:cNvSpPr/>
          <p:nvPr/>
        </p:nvSpPr>
        <p:spPr>
          <a:xfrm>
            <a:off x="6427351" y="6430804"/>
            <a:ext cx="156567" cy="287774"/>
          </a:xfrm>
          <a:prstGeom prst="rect">
            <a:avLst/>
          </a:prstGeom>
          <a:noFill/>
          <a:ln/>
        </p:spPr>
        <p:txBody>
          <a:bodyPr wrap="none" lIns="0" tIns="0" rIns="0" bIns="0" rtlCol="0" anchor="t"/>
          <a:lstStyle/>
          <a:p>
            <a:pPr marL="0" indent="0" algn="ctr">
              <a:lnSpc>
                <a:spcPts val="2250"/>
              </a:lnSpc>
              <a:buNone/>
            </a:pPr>
            <a:r>
              <a:rPr lang="en-US" sz="2250" dirty="0">
                <a:solidFill>
                  <a:srgbClr val="F9EEE7"/>
                </a:solidFill>
                <a:latin typeface="Quattrocento" pitchFamily="34" charset="0"/>
                <a:ea typeface="Quattrocento" pitchFamily="34" charset="-122"/>
                <a:cs typeface="Quattrocento" pitchFamily="34" charset="-120"/>
              </a:rPr>
              <a:t>3</a:t>
            </a:r>
            <a:endParaRPr lang="en-US" sz="2250" dirty="0"/>
          </a:p>
        </p:txBody>
      </p:sp>
      <p:sp>
        <p:nvSpPr>
          <p:cNvPr id="19" name="Text 16"/>
          <p:cNvSpPr/>
          <p:nvPr/>
        </p:nvSpPr>
        <p:spPr>
          <a:xfrm>
            <a:off x="7627025" y="6319957"/>
            <a:ext cx="2398514" cy="299799"/>
          </a:xfrm>
          <a:prstGeom prst="rect">
            <a:avLst/>
          </a:prstGeom>
          <a:noFill/>
          <a:ln/>
        </p:spPr>
        <p:txBody>
          <a:bodyPr wrap="none" lIns="0" tIns="0" rIns="0" bIns="0" rtlCol="0" anchor="t"/>
          <a:lstStyle/>
          <a:p>
            <a:pPr marL="0" indent="0" algn="l">
              <a:lnSpc>
                <a:spcPts val="2350"/>
              </a:lnSpc>
              <a:buNone/>
            </a:pPr>
            <a:r>
              <a:rPr lang="en-US" sz="1850" dirty="0">
                <a:solidFill>
                  <a:srgbClr val="F9EEE7"/>
                </a:solidFill>
                <a:latin typeface="Quattrocento" pitchFamily="34" charset="0"/>
                <a:ea typeface="Quattrocento" pitchFamily="34" charset="-122"/>
                <a:cs typeface="Quattrocento" pitchFamily="34" charset="-120"/>
              </a:rPr>
              <a:t>Restoration</a:t>
            </a:r>
            <a:endParaRPr lang="en-US" sz="1850" dirty="0"/>
          </a:p>
        </p:txBody>
      </p:sp>
      <p:sp>
        <p:nvSpPr>
          <p:cNvPr id="20" name="Text 17"/>
          <p:cNvSpPr/>
          <p:nvPr/>
        </p:nvSpPr>
        <p:spPr>
          <a:xfrm>
            <a:off x="7627025" y="6742033"/>
            <a:ext cx="6289834" cy="652224"/>
          </a:xfrm>
          <a:prstGeom prst="rect">
            <a:avLst/>
          </a:prstGeom>
          <a:noFill/>
          <a:ln/>
        </p:spPr>
        <p:txBody>
          <a:bodyPr wrap="square" lIns="0" tIns="0" rIns="0" bIns="0" rtlCol="0" anchor="t"/>
          <a:lstStyle/>
          <a:p>
            <a:pPr marL="0" indent="0" algn="l">
              <a:lnSpc>
                <a:spcPts val="2550"/>
              </a:lnSpc>
              <a:buNone/>
            </a:pPr>
            <a:r>
              <a:rPr lang="en-US" sz="1600" dirty="0">
                <a:solidFill>
                  <a:srgbClr val="F9EEE7"/>
                </a:solidFill>
                <a:latin typeface="Quattrocento" pitchFamily="34" charset="0"/>
                <a:ea typeface="Quattrocento" pitchFamily="34" charset="-122"/>
                <a:cs typeface="Quattrocento" pitchFamily="34" charset="-120"/>
              </a:rPr>
              <a:t>Restoring degraded ecosystems to their original condition or a more sustainable state.</a:t>
            </a:r>
            <a:endParaRPr lang="en-US"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670096"/>
          </a:xfrm>
          <a:prstGeom prst="rect">
            <a:avLst/>
          </a:prstGeom>
        </p:spPr>
      </p:pic>
      <p:sp>
        <p:nvSpPr>
          <p:cNvPr id="3" name="Text 0"/>
          <p:cNvSpPr/>
          <p:nvPr/>
        </p:nvSpPr>
        <p:spPr>
          <a:xfrm>
            <a:off x="747593" y="3257431"/>
            <a:ext cx="10032206" cy="628174"/>
          </a:xfrm>
          <a:prstGeom prst="rect">
            <a:avLst/>
          </a:prstGeom>
          <a:noFill/>
          <a:ln/>
        </p:spPr>
        <p:txBody>
          <a:bodyPr wrap="none" lIns="0" tIns="0" rIns="0" bIns="0" rtlCol="0" anchor="t"/>
          <a:lstStyle/>
          <a:p>
            <a:pPr marL="0" indent="0">
              <a:lnSpc>
                <a:spcPts val="4900"/>
              </a:lnSpc>
              <a:buNone/>
            </a:pPr>
            <a:r>
              <a:rPr lang="en-US" sz="3950" dirty="0">
                <a:solidFill>
                  <a:srgbClr val="FFD9BE"/>
                </a:solidFill>
                <a:latin typeface="Quattrocento" pitchFamily="34" charset="0"/>
                <a:ea typeface="Quattrocento" pitchFamily="34" charset="-122"/>
                <a:cs typeface="Quattrocento" pitchFamily="34" charset="-120"/>
              </a:rPr>
              <a:t>Renewable Energy and Sustainable Practices</a:t>
            </a:r>
            <a:endParaRPr lang="en-US" sz="3950" dirty="0"/>
          </a:p>
        </p:txBody>
      </p:sp>
      <p:sp>
        <p:nvSpPr>
          <p:cNvPr id="4" name="Text 1"/>
          <p:cNvSpPr/>
          <p:nvPr/>
        </p:nvSpPr>
        <p:spPr>
          <a:xfrm>
            <a:off x="747593" y="4206002"/>
            <a:ext cx="13135213" cy="683419"/>
          </a:xfrm>
          <a:prstGeom prst="rect">
            <a:avLst/>
          </a:prstGeom>
          <a:noFill/>
          <a:ln/>
        </p:spPr>
        <p:txBody>
          <a:bodyPr wrap="square" lIns="0" tIns="0" rIns="0" bIns="0" rtlCol="0" anchor="t"/>
          <a:lstStyle/>
          <a:p>
            <a:pPr marL="0" indent="0">
              <a:lnSpc>
                <a:spcPts val="2650"/>
              </a:lnSpc>
              <a:buNone/>
            </a:pPr>
            <a:r>
              <a:rPr lang="en-US" sz="1650" dirty="0">
                <a:solidFill>
                  <a:srgbClr val="F9EEE7"/>
                </a:solidFill>
                <a:latin typeface="Quattrocento" pitchFamily="34" charset="0"/>
                <a:ea typeface="Quattrocento" pitchFamily="34" charset="-122"/>
                <a:cs typeface="Quattrocento" pitchFamily="34" charset="-120"/>
              </a:rPr>
              <a:t>Renewable energy sources like solar, wind, and hydro power offer clean and sustainable alternatives to fossil fuels. Shifting towards renewable energy is crucial for mitigating climate change.</a:t>
            </a:r>
            <a:endParaRPr lang="en-US" sz="1650" dirty="0"/>
          </a:p>
        </p:txBody>
      </p:sp>
      <p:pic>
        <p:nvPicPr>
          <p:cNvPr id="5" name="Image 1" descr="preencoded.png"/>
          <p:cNvPicPr>
            <a:picLocks noChangeAspect="1"/>
          </p:cNvPicPr>
          <p:nvPr/>
        </p:nvPicPr>
        <p:blipFill>
          <a:blip r:embed="rId4"/>
          <a:stretch>
            <a:fillRect/>
          </a:stretch>
        </p:blipFill>
        <p:spPr>
          <a:xfrm>
            <a:off x="747593" y="5129689"/>
            <a:ext cx="4378404" cy="854393"/>
          </a:xfrm>
          <a:prstGeom prst="rect">
            <a:avLst/>
          </a:prstGeom>
        </p:spPr>
      </p:pic>
      <p:sp>
        <p:nvSpPr>
          <p:cNvPr id="6" name="Text 2"/>
          <p:cNvSpPr/>
          <p:nvPr/>
        </p:nvSpPr>
        <p:spPr>
          <a:xfrm>
            <a:off x="961192" y="6304478"/>
            <a:ext cx="2513052" cy="314087"/>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Solar Energy</a:t>
            </a:r>
            <a:endParaRPr lang="en-US" sz="1950" dirty="0"/>
          </a:p>
        </p:txBody>
      </p:sp>
      <p:sp>
        <p:nvSpPr>
          <p:cNvPr id="7" name="Text 3"/>
          <p:cNvSpPr/>
          <p:nvPr/>
        </p:nvSpPr>
        <p:spPr>
          <a:xfrm>
            <a:off x="961192" y="6746677"/>
            <a:ext cx="3951208" cy="683419"/>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Harnessing sunlight to generate electricity.</a:t>
            </a:r>
            <a:endParaRPr lang="en-US" sz="1650" dirty="0"/>
          </a:p>
        </p:txBody>
      </p:sp>
      <p:pic>
        <p:nvPicPr>
          <p:cNvPr id="8" name="Image 2" descr="preencoded.png"/>
          <p:cNvPicPr>
            <a:picLocks noChangeAspect="1"/>
          </p:cNvPicPr>
          <p:nvPr/>
        </p:nvPicPr>
        <p:blipFill>
          <a:blip r:embed="rId5"/>
          <a:stretch>
            <a:fillRect/>
          </a:stretch>
        </p:blipFill>
        <p:spPr>
          <a:xfrm>
            <a:off x="5125998" y="5129689"/>
            <a:ext cx="4378404" cy="854393"/>
          </a:xfrm>
          <a:prstGeom prst="rect">
            <a:avLst/>
          </a:prstGeom>
        </p:spPr>
      </p:pic>
      <p:sp>
        <p:nvSpPr>
          <p:cNvPr id="9" name="Text 4"/>
          <p:cNvSpPr/>
          <p:nvPr/>
        </p:nvSpPr>
        <p:spPr>
          <a:xfrm>
            <a:off x="5339596" y="6304478"/>
            <a:ext cx="2513052" cy="314087"/>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Wind Energy</a:t>
            </a:r>
            <a:endParaRPr lang="en-US" sz="1950" dirty="0"/>
          </a:p>
        </p:txBody>
      </p:sp>
      <p:sp>
        <p:nvSpPr>
          <p:cNvPr id="10" name="Text 5"/>
          <p:cNvSpPr/>
          <p:nvPr/>
        </p:nvSpPr>
        <p:spPr>
          <a:xfrm>
            <a:off x="5339596" y="6746677"/>
            <a:ext cx="3951208" cy="683419"/>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Using wind to power turbines and generate electricity.</a:t>
            </a:r>
            <a:endParaRPr lang="en-US" sz="1650" dirty="0"/>
          </a:p>
        </p:txBody>
      </p:sp>
      <p:pic>
        <p:nvPicPr>
          <p:cNvPr id="11" name="Image 3" descr="preencoded.png"/>
          <p:cNvPicPr>
            <a:picLocks noChangeAspect="1"/>
          </p:cNvPicPr>
          <p:nvPr/>
        </p:nvPicPr>
        <p:blipFill>
          <a:blip r:embed="rId6"/>
          <a:stretch>
            <a:fillRect/>
          </a:stretch>
        </p:blipFill>
        <p:spPr>
          <a:xfrm>
            <a:off x="9504402" y="5129689"/>
            <a:ext cx="4378404" cy="854393"/>
          </a:xfrm>
          <a:prstGeom prst="rect">
            <a:avLst/>
          </a:prstGeom>
        </p:spPr>
      </p:pic>
      <p:sp>
        <p:nvSpPr>
          <p:cNvPr id="12" name="Text 6"/>
          <p:cNvSpPr/>
          <p:nvPr/>
        </p:nvSpPr>
        <p:spPr>
          <a:xfrm>
            <a:off x="9718000" y="6304478"/>
            <a:ext cx="2513052" cy="314087"/>
          </a:xfrm>
          <a:prstGeom prst="rect">
            <a:avLst/>
          </a:prstGeom>
          <a:noFill/>
          <a:ln/>
        </p:spPr>
        <p:txBody>
          <a:bodyPr wrap="none" lIns="0" tIns="0" rIns="0" bIns="0" rtlCol="0" anchor="t"/>
          <a:lstStyle/>
          <a:p>
            <a:pPr marL="0" indent="0" algn="l">
              <a:lnSpc>
                <a:spcPts val="2450"/>
              </a:lnSpc>
              <a:buNone/>
            </a:pPr>
            <a:r>
              <a:rPr lang="en-US" sz="1950" dirty="0">
                <a:solidFill>
                  <a:srgbClr val="F9EEE7"/>
                </a:solidFill>
                <a:latin typeface="Quattrocento" pitchFamily="34" charset="0"/>
                <a:ea typeface="Quattrocento" pitchFamily="34" charset="-122"/>
                <a:cs typeface="Quattrocento" pitchFamily="34" charset="-120"/>
              </a:rPr>
              <a:t>Hydropower</a:t>
            </a:r>
            <a:endParaRPr lang="en-US" sz="1950" dirty="0"/>
          </a:p>
        </p:txBody>
      </p:sp>
      <p:sp>
        <p:nvSpPr>
          <p:cNvPr id="13" name="Text 7"/>
          <p:cNvSpPr/>
          <p:nvPr/>
        </p:nvSpPr>
        <p:spPr>
          <a:xfrm>
            <a:off x="9718000" y="6746677"/>
            <a:ext cx="3951208" cy="683419"/>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Utilizing the flow of water to generate electricity.</a:t>
            </a:r>
            <a:endParaRPr lang="en-US" sz="16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957"/>
          </a:xfrm>
          <a:prstGeom prst="rect">
            <a:avLst/>
          </a:prstGeom>
        </p:spPr>
      </p:pic>
      <p:sp>
        <p:nvSpPr>
          <p:cNvPr id="3" name="Text 0"/>
          <p:cNvSpPr/>
          <p:nvPr/>
        </p:nvSpPr>
        <p:spPr>
          <a:xfrm>
            <a:off x="812244" y="638175"/>
            <a:ext cx="7519511" cy="1364933"/>
          </a:xfrm>
          <a:prstGeom prst="rect">
            <a:avLst/>
          </a:prstGeom>
          <a:noFill/>
          <a:ln/>
        </p:spPr>
        <p:txBody>
          <a:bodyPr wrap="square" lIns="0" tIns="0" rIns="0" bIns="0" rtlCol="0" anchor="t"/>
          <a:lstStyle/>
          <a:p>
            <a:pPr marL="0" indent="0">
              <a:lnSpc>
                <a:spcPts val="5350"/>
              </a:lnSpc>
              <a:buNone/>
            </a:pPr>
            <a:r>
              <a:rPr lang="en-US" sz="4250" dirty="0">
                <a:solidFill>
                  <a:srgbClr val="FFD9BE"/>
                </a:solidFill>
                <a:latin typeface="Quattrocento" pitchFamily="34" charset="0"/>
                <a:ea typeface="Quattrocento" pitchFamily="34" charset="-122"/>
                <a:cs typeface="Quattrocento" pitchFamily="34" charset="-120"/>
              </a:rPr>
              <a:t>Sustainable Agriculture and Food Production</a:t>
            </a:r>
            <a:endParaRPr lang="en-US" sz="4250" dirty="0"/>
          </a:p>
        </p:txBody>
      </p:sp>
      <p:sp>
        <p:nvSpPr>
          <p:cNvPr id="4" name="Text 1"/>
          <p:cNvSpPr/>
          <p:nvPr/>
        </p:nvSpPr>
        <p:spPr>
          <a:xfrm>
            <a:off x="812244" y="2351127"/>
            <a:ext cx="7519511" cy="1113711"/>
          </a:xfrm>
          <a:prstGeom prst="rect">
            <a:avLst/>
          </a:prstGeom>
          <a:noFill/>
          <a:ln/>
        </p:spPr>
        <p:txBody>
          <a:bodyPr wrap="square" lIns="0" tIns="0" rIns="0" bIns="0" rtlCol="0" anchor="t"/>
          <a:lstStyle/>
          <a:p>
            <a:pPr marL="0" indent="0">
              <a:lnSpc>
                <a:spcPts val="2900"/>
              </a:lnSpc>
              <a:buNone/>
            </a:pPr>
            <a:r>
              <a:rPr lang="en-US" sz="1800" dirty="0">
                <a:solidFill>
                  <a:srgbClr val="F9EEE7"/>
                </a:solidFill>
                <a:latin typeface="Quattrocento" pitchFamily="34" charset="0"/>
                <a:ea typeface="Quattrocento" pitchFamily="34" charset="-122"/>
                <a:cs typeface="Quattrocento" pitchFamily="34" charset="-120"/>
              </a:rPr>
              <a:t>Sustainable agriculture practices focus on producing food while minimizing environmental impact. Organic farming, agroforestry, and crop rotation are examples of sustainable methods.</a:t>
            </a:r>
            <a:endParaRPr lang="en-US" sz="1800" dirty="0"/>
          </a:p>
        </p:txBody>
      </p:sp>
      <p:sp>
        <p:nvSpPr>
          <p:cNvPr id="5" name="Shape 2"/>
          <p:cNvSpPr/>
          <p:nvPr/>
        </p:nvSpPr>
        <p:spPr>
          <a:xfrm>
            <a:off x="812244" y="3725823"/>
            <a:ext cx="7519511" cy="3865959"/>
          </a:xfrm>
          <a:prstGeom prst="roundRect">
            <a:avLst>
              <a:gd name="adj" fmla="val 900"/>
            </a:avLst>
          </a:prstGeom>
          <a:noFill/>
          <a:ln w="7620">
            <a:solidFill>
              <a:srgbClr val="FFFFFF">
                <a:alpha val="24000"/>
              </a:srgbClr>
            </a:solidFill>
            <a:prstDash val="solid"/>
          </a:ln>
        </p:spPr>
      </p:sp>
      <p:sp>
        <p:nvSpPr>
          <p:cNvPr id="6" name="Shape 3"/>
          <p:cNvSpPr/>
          <p:nvPr/>
        </p:nvSpPr>
        <p:spPr>
          <a:xfrm>
            <a:off x="819864" y="3733443"/>
            <a:ext cx="7504271" cy="1036082"/>
          </a:xfrm>
          <a:prstGeom prst="rect">
            <a:avLst/>
          </a:prstGeom>
          <a:solidFill>
            <a:srgbClr val="FFFFFF">
              <a:alpha val="4000"/>
            </a:srgbClr>
          </a:solidFill>
          <a:ln/>
        </p:spPr>
      </p:sp>
      <p:sp>
        <p:nvSpPr>
          <p:cNvPr id="7" name="Text 4"/>
          <p:cNvSpPr/>
          <p:nvPr/>
        </p:nvSpPr>
        <p:spPr>
          <a:xfrm>
            <a:off x="1051917" y="3880247"/>
            <a:ext cx="3284220" cy="371237"/>
          </a:xfrm>
          <a:prstGeom prst="rect">
            <a:avLst/>
          </a:prstGeom>
          <a:noFill/>
          <a:ln/>
        </p:spPr>
        <p:txBody>
          <a:bodyPr wrap="none" lIns="0" tIns="0" rIns="0" bIns="0" rtlCol="0" anchor="t"/>
          <a:lstStyle/>
          <a:p>
            <a:pPr marL="0" indent="0">
              <a:lnSpc>
                <a:spcPts val="2900"/>
              </a:lnSpc>
              <a:buNone/>
            </a:pPr>
            <a:r>
              <a:rPr lang="en-US" sz="1800" dirty="0">
                <a:solidFill>
                  <a:srgbClr val="F9EEE7"/>
                </a:solidFill>
                <a:latin typeface="Quattrocento" pitchFamily="34" charset="0"/>
                <a:ea typeface="Quattrocento" pitchFamily="34" charset="-122"/>
                <a:cs typeface="Quattrocento" pitchFamily="34" charset="-120"/>
              </a:rPr>
              <a:t>Organic Farming</a:t>
            </a:r>
            <a:endParaRPr lang="en-US" sz="1800" dirty="0"/>
          </a:p>
        </p:txBody>
      </p:sp>
      <p:sp>
        <p:nvSpPr>
          <p:cNvPr id="8" name="Text 5"/>
          <p:cNvSpPr/>
          <p:nvPr/>
        </p:nvSpPr>
        <p:spPr>
          <a:xfrm>
            <a:off x="4807863" y="3880247"/>
            <a:ext cx="3284220" cy="742474"/>
          </a:xfrm>
          <a:prstGeom prst="rect">
            <a:avLst/>
          </a:prstGeom>
          <a:noFill/>
          <a:ln/>
        </p:spPr>
        <p:txBody>
          <a:bodyPr wrap="square" lIns="0" tIns="0" rIns="0" bIns="0" rtlCol="0" anchor="t"/>
          <a:lstStyle/>
          <a:p>
            <a:pPr marL="0" indent="0">
              <a:lnSpc>
                <a:spcPts val="2900"/>
              </a:lnSpc>
              <a:buNone/>
            </a:pPr>
            <a:r>
              <a:rPr lang="en-US" sz="1800" dirty="0">
                <a:solidFill>
                  <a:srgbClr val="F9EEE7"/>
                </a:solidFill>
                <a:latin typeface="Quattrocento" pitchFamily="34" charset="0"/>
                <a:ea typeface="Quattrocento" pitchFamily="34" charset="-122"/>
                <a:cs typeface="Quattrocento" pitchFamily="34" charset="-120"/>
              </a:rPr>
              <a:t>Minimizes pesticide and fertilizer use.</a:t>
            </a:r>
            <a:endParaRPr lang="en-US" sz="1800" dirty="0"/>
          </a:p>
        </p:txBody>
      </p:sp>
      <p:sp>
        <p:nvSpPr>
          <p:cNvPr id="9" name="Shape 6"/>
          <p:cNvSpPr/>
          <p:nvPr/>
        </p:nvSpPr>
        <p:spPr>
          <a:xfrm>
            <a:off x="819864" y="4769525"/>
            <a:ext cx="7504271" cy="1407319"/>
          </a:xfrm>
          <a:prstGeom prst="rect">
            <a:avLst/>
          </a:prstGeom>
          <a:solidFill>
            <a:srgbClr val="000000">
              <a:alpha val="4000"/>
            </a:srgbClr>
          </a:solidFill>
          <a:ln/>
        </p:spPr>
      </p:sp>
      <p:sp>
        <p:nvSpPr>
          <p:cNvPr id="10" name="Text 7"/>
          <p:cNvSpPr/>
          <p:nvPr/>
        </p:nvSpPr>
        <p:spPr>
          <a:xfrm>
            <a:off x="1051917" y="4916329"/>
            <a:ext cx="3284220" cy="371237"/>
          </a:xfrm>
          <a:prstGeom prst="rect">
            <a:avLst/>
          </a:prstGeom>
          <a:noFill/>
          <a:ln/>
        </p:spPr>
        <p:txBody>
          <a:bodyPr wrap="none" lIns="0" tIns="0" rIns="0" bIns="0" rtlCol="0" anchor="t"/>
          <a:lstStyle/>
          <a:p>
            <a:pPr marL="0" indent="0">
              <a:lnSpc>
                <a:spcPts val="2900"/>
              </a:lnSpc>
              <a:buNone/>
            </a:pPr>
            <a:r>
              <a:rPr lang="en-US" sz="1800" dirty="0">
                <a:solidFill>
                  <a:srgbClr val="F9EEE7"/>
                </a:solidFill>
                <a:latin typeface="Quattrocento" pitchFamily="34" charset="0"/>
                <a:ea typeface="Quattrocento" pitchFamily="34" charset="-122"/>
                <a:cs typeface="Quattrocento" pitchFamily="34" charset="-120"/>
              </a:rPr>
              <a:t>Agroforestry</a:t>
            </a:r>
            <a:endParaRPr lang="en-US" sz="1800" dirty="0"/>
          </a:p>
        </p:txBody>
      </p:sp>
      <p:sp>
        <p:nvSpPr>
          <p:cNvPr id="11" name="Text 8"/>
          <p:cNvSpPr/>
          <p:nvPr/>
        </p:nvSpPr>
        <p:spPr>
          <a:xfrm>
            <a:off x="4807863" y="4916329"/>
            <a:ext cx="3284220" cy="1113711"/>
          </a:xfrm>
          <a:prstGeom prst="rect">
            <a:avLst/>
          </a:prstGeom>
          <a:noFill/>
          <a:ln/>
        </p:spPr>
        <p:txBody>
          <a:bodyPr wrap="square" lIns="0" tIns="0" rIns="0" bIns="0" rtlCol="0" anchor="t"/>
          <a:lstStyle/>
          <a:p>
            <a:pPr marL="0" indent="0">
              <a:lnSpc>
                <a:spcPts val="2900"/>
              </a:lnSpc>
              <a:buNone/>
            </a:pPr>
            <a:r>
              <a:rPr lang="en-US" sz="1800" dirty="0">
                <a:solidFill>
                  <a:srgbClr val="F9EEE7"/>
                </a:solidFill>
                <a:latin typeface="Quattrocento" pitchFamily="34" charset="0"/>
                <a:ea typeface="Quattrocento" pitchFamily="34" charset="-122"/>
                <a:cs typeface="Quattrocento" pitchFamily="34" charset="-120"/>
              </a:rPr>
              <a:t>Integrates trees with crops and livestock for biodiversity and soil health.</a:t>
            </a:r>
            <a:endParaRPr lang="en-US" sz="1800" dirty="0"/>
          </a:p>
        </p:txBody>
      </p:sp>
      <p:sp>
        <p:nvSpPr>
          <p:cNvPr id="12" name="Shape 9"/>
          <p:cNvSpPr/>
          <p:nvPr/>
        </p:nvSpPr>
        <p:spPr>
          <a:xfrm>
            <a:off x="819864" y="6176843"/>
            <a:ext cx="7504271" cy="1407319"/>
          </a:xfrm>
          <a:prstGeom prst="rect">
            <a:avLst/>
          </a:prstGeom>
          <a:solidFill>
            <a:srgbClr val="FFFFFF">
              <a:alpha val="4000"/>
            </a:srgbClr>
          </a:solidFill>
          <a:ln/>
        </p:spPr>
      </p:sp>
      <p:sp>
        <p:nvSpPr>
          <p:cNvPr id="13" name="Text 10"/>
          <p:cNvSpPr/>
          <p:nvPr/>
        </p:nvSpPr>
        <p:spPr>
          <a:xfrm>
            <a:off x="1051917" y="6323648"/>
            <a:ext cx="3284220" cy="371237"/>
          </a:xfrm>
          <a:prstGeom prst="rect">
            <a:avLst/>
          </a:prstGeom>
          <a:noFill/>
          <a:ln/>
        </p:spPr>
        <p:txBody>
          <a:bodyPr wrap="none" lIns="0" tIns="0" rIns="0" bIns="0" rtlCol="0" anchor="t"/>
          <a:lstStyle/>
          <a:p>
            <a:pPr marL="0" indent="0">
              <a:lnSpc>
                <a:spcPts val="2900"/>
              </a:lnSpc>
              <a:buNone/>
            </a:pPr>
            <a:r>
              <a:rPr lang="en-US" sz="1800" dirty="0">
                <a:solidFill>
                  <a:srgbClr val="F9EEE7"/>
                </a:solidFill>
                <a:latin typeface="Quattrocento" pitchFamily="34" charset="0"/>
                <a:ea typeface="Quattrocento" pitchFamily="34" charset="-122"/>
                <a:cs typeface="Quattrocento" pitchFamily="34" charset="-120"/>
              </a:rPr>
              <a:t>Crop Rotation</a:t>
            </a:r>
            <a:endParaRPr lang="en-US" sz="1800" dirty="0"/>
          </a:p>
        </p:txBody>
      </p:sp>
      <p:sp>
        <p:nvSpPr>
          <p:cNvPr id="14" name="Text 11"/>
          <p:cNvSpPr/>
          <p:nvPr/>
        </p:nvSpPr>
        <p:spPr>
          <a:xfrm>
            <a:off x="4807863" y="6323648"/>
            <a:ext cx="3284220" cy="1113711"/>
          </a:xfrm>
          <a:prstGeom prst="rect">
            <a:avLst/>
          </a:prstGeom>
          <a:noFill/>
          <a:ln/>
        </p:spPr>
        <p:txBody>
          <a:bodyPr wrap="square" lIns="0" tIns="0" rIns="0" bIns="0" rtlCol="0" anchor="t"/>
          <a:lstStyle/>
          <a:p>
            <a:pPr marL="0" indent="0">
              <a:lnSpc>
                <a:spcPts val="2900"/>
              </a:lnSpc>
              <a:buNone/>
            </a:pPr>
            <a:r>
              <a:rPr lang="en-US" sz="1800" dirty="0">
                <a:solidFill>
                  <a:srgbClr val="F9EEE7"/>
                </a:solidFill>
                <a:latin typeface="Quattrocento" pitchFamily="34" charset="0"/>
                <a:ea typeface="Quattrocento" pitchFamily="34" charset="-122"/>
                <a:cs typeface="Quattrocento" pitchFamily="34" charset="-120"/>
              </a:rPr>
              <a:t>Rotating different crops to improve soil fertility and pest control.</a:t>
            </a:r>
            <a:endParaRPr lang="en-US" sz="1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40556" y="649010"/>
            <a:ext cx="7603688" cy="538282"/>
          </a:xfrm>
          <a:prstGeom prst="rect">
            <a:avLst/>
          </a:prstGeom>
          <a:noFill/>
          <a:ln/>
        </p:spPr>
        <p:txBody>
          <a:bodyPr wrap="none" lIns="0" tIns="0" rIns="0" bIns="0" rtlCol="0" anchor="t"/>
          <a:lstStyle/>
          <a:p>
            <a:pPr marL="0" indent="0">
              <a:lnSpc>
                <a:spcPts val="4200"/>
              </a:lnSpc>
              <a:buNone/>
            </a:pPr>
            <a:r>
              <a:rPr lang="en-US" sz="3350" dirty="0">
                <a:solidFill>
                  <a:srgbClr val="FFD9BE"/>
                </a:solidFill>
                <a:latin typeface="Quattrocento" pitchFamily="34" charset="0"/>
                <a:ea typeface="Quattrocento" pitchFamily="34" charset="-122"/>
                <a:cs typeface="Quattrocento" pitchFamily="34" charset="-120"/>
              </a:rPr>
              <a:t>Sustainable Urban Planning and Design</a:t>
            </a:r>
            <a:endParaRPr lang="en-US" sz="3350" dirty="0"/>
          </a:p>
        </p:txBody>
      </p:sp>
      <p:sp>
        <p:nvSpPr>
          <p:cNvPr id="4" name="Text 1"/>
          <p:cNvSpPr/>
          <p:nvPr/>
        </p:nvSpPr>
        <p:spPr>
          <a:xfrm>
            <a:off x="640556" y="1461730"/>
            <a:ext cx="7862888" cy="878324"/>
          </a:xfrm>
          <a:prstGeom prst="rect">
            <a:avLst/>
          </a:prstGeom>
          <a:noFill/>
          <a:ln/>
        </p:spPr>
        <p:txBody>
          <a:bodyPr wrap="square" lIns="0" tIns="0" rIns="0" bIns="0" rtlCol="0" anchor="t"/>
          <a:lstStyle/>
          <a:p>
            <a:pPr marL="0" indent="0">
              <a:lnSpc>
                <a:spcPts val="2300"/>
              </a:lnSpc>
              <a:buNone/>
            </a:pPr>
            <a:r>
              <a:rPr lang="en-US" sz="1400" dirty="0">
                <a:solidFill>
                  <a:srgbClr val="F9EEE7"/>
                </a:solidFill>
                <a:latin typeface="Quattrocento" pitchFamily="34" charset="0"/>
                <a:ea typeface="Quattrocento" pitchFamily="34" charset="-122"/>
                <a:cs typeface="Quattrocento" pitchFamily="34" charset="-120"/>
              </a:rPr>
              <a:t>Sustainable urban planning aims to create cities that are environmentally friendly, economically viable, and socially equitable. Green spaces, efficient transportation, and sustainable building practices are key elements.</a:t>
            </a:r>
            <a:endParaRPr lang="en-US" sz="1400" dirty="0"/>
          </a:p>
        </p:txBody>
      </p:sp>
      <p:pic>
        <p:nvPicPr>
          <p:cNvPr id="5" name="Image 1" descr="preencoded.png"/>
          <p:cNvPicPr>
            <a:picLocks noChangeAspect="1"/>
          </p:cNvPicPr>
          <p:nvPr/>
        </p:nvPicPr>
        <p:blipFill>
          <a:blip r:embed="rId4"/>
          <a:stretch>
            <a:fillRect/>
          </a:stretch>
        </p:blipFill>
        <p:spPr>
          <a:xfrm>
            <a:off x="640556" y="2545913"/>
            <a:ext cx="457557" cy="457557"/>
          </a:xfrm>
          <a:prstGeom prst="rect">
            <a:avLst/>
          </a:prstGeom>
        </p:spPr>
      </p:pic>
      <p:sp>
        <p:nvSpPr>
          <p:cNvPr id="6" name="Text 2"/>
          <p:cNvSpPr/>
          <p:nvPr/>
        </p:nvSpPr>
        <p:spPr>
          <a:xfrm>
            <a:off x="640556" y="3186470"/>
            <a:ext cx="2153126" cy="269081"/>
          </a:xfrm>
          <a:prstGeom prst="rect">
            <a:avLst/>
          </a:prstGeom>
          <a:noFill/>
          <a:ln/>
        </p:spPr>
        <p:txBody>
          <a:bodyPr wrap="none" lIns="0" tIns="0" rIns="0" bIns="0" rtlCol="0" anchor="t"/>
          <a:lstStyle/>
          <a:p>
            <a:pPr marL="0" indent="0" algn="l">
              <a:lnSpc>
                <a:spcPts val="2100"/>
              </a:lnSpc>
              <a:buNone/>
            </a:pPr>
            <a:r>
              <a:rPr lang="en-US" sz="1650" dirty="0">
                <a:solidFill>
                  <a:srgbClr val="F9EEE7"/>
                </a:solidFill>
                <a:latin typeface="Quattrocento" pitchFamily="34" charset="0"/>
                <a:ea typeface="Quattrocento" pitchFamily="34" charset="-122"/>
                <a:cs typeface="Quattrocento" pitchFamily="34" charset="-120"/>
              </a:rPr>
              <a:t>Green Spaces</a:t>
            </a:r>
            <a:endParaRPr lang="en-US" sz="1650" dirty="0"/>
          </a:p>
        </p:txBody>
      </p:sp>
      <p:sp>
        <p:nvSpPr>
          <p:cNvPr id="7" name="Text 3"/>
          <p:cNvSpPr/>
          <p:nvPr/>
        </p:nvSpPr>
        <p:spPr>
          <a:xfrm>
            <a:off x="640556" y="3565327"/>
            <a:ext cx="7862888" cy="292775"/>
          </a:xfrm>
          <a:prstGeom prst="rect">
            <a:avLst/>
          </a:prstGeom>
          <a:noFill/>
          <a:ln/>
        </p:spPr>
        <p:txBody>
          <a:bodyPr wrap="none" lIns="0" tIns="0" rIns="0" bIns="0" rtlCol="0" anchor="t"/>
          <a:lstStyle/>
          <a:p>
            <a:pPr marL="0" indent="0" algn="l">
              <a:lnSpc>
                <a:spcPts val="2300"/>
              </a:lnSpc>
              <a:buNone/>
            </a:pPr>
            <a:r>
              <a:rPr lang="en-US" sz="1400" dirty="0">
                <a:solidFill>
                  <a:srgbClr val="F9EEE7"/>
                </a:solidFill>
                <a:latin typeface="Quattrocento" pitchFamily="34" charset="0"/>
                <a:ea typeface="Quattrocento" pitchFamily="34" charset="-122"/>
                <a:cs typeface="Quattrocento" pitchFamily="34" charset="-120"/>
              </a:rPr>
              <a:t>Parks and green spaces improve air quality, reduce heat islands, and enhance quality of life.</a:t>
            </a:r>
            <a:endParaRPr lang="en-US" sz="1400" dirty="0"/>
          </a:p>
        </p:txBody>
      </p:sp>
      <p:pic>
        <p:nvPicPr>
          <p:cNvPr id="8" name="Image 2" descr="preencoded.png"/>
          <p:cNvPicPr>
            <a:picLocks noChangeAspect="1"/>
          </p:cNvPicPr>
          <p:nvPr/>
        </p:nvPicPr>
        <p:blipFill>
          <a:blip r:embed="rId5"/>
          <a:stretch>
            <a:fillRect/>
          </a:stretch>
        </p:blipFill>
        <p:spPr>
          <a:xfrm>
            <a:off x="640556" y="4407098"/>
            <a:ext cx="457557" cy="457557"/>
          </a:xfrm>
          <a:prstGeom prst="rect">
            <a:avLst/>
          </a:prstGeom>
        </p:spPr>
      </p:pic>
      <p:sp>
        <p:nvSpPr>
          <p:cNvPr id="9" name="Text 4"/>
          <p:cNvSpPr/>
          <p:nvPr/>
        </p:nvSpPr>
        <p:spPr>
          <a:xfrm>
            <a:off x="640556" y="5047655"/>
            <a:ext cx="2291120" cy="269081"/>
          </a:xfrm>
          <a:prstGeom prst="rect">
            <a:avLst/>
          </a:prstGeom>
          <a:noFill/>
          <a:ln/>
        </p:spPr>
        <p:txBody>
          <a:bodyPr wrap="none" lIns="0" tIns="0" rIns="0" bIns="0" rtlCol="0" anchor="t"/>
          <a:lstStyle/>
          <a:p>
            <a:pPr marL="0" indent="0" algn="l">
              <a:lnSpc>
                <a:spcPts val="2100"/>
              </a:lnSpc>
              <a:buNone/>
            </a:pPr>
            <a:r>
              <a:rPr lang="en-US" sz="1650" dirty="0">
                <a:solidFill>
                  <a:srgbClr val="F9EEE7"/>
                </a:solidFill>
                <a:latin typeface="Quattrocento" pitchFamily="34" charset="0"/>
                <a:ea typeface="Quattrocento" pitchFamily="34" charset="-122"/>
                <a:cs typeface="Quattrocento" pitchFamily="34" charset="-120"/>
              </a:rPr>
              <a:t>Efficient Transportation</a:t>
            </a:r>
            <a:endParaRPr lang="en-US" sz="1650" dirty="0"/>
          </a:p>
        </p:txBody>
      </p:sp>
      <p:sp>
        <p:nvSpPr>
          <p:cNvPr id="10" name="Text 5"/>
          <p:cNvSpPr/>
          <p:nvPr/>
        </p:nvSpPr>
        <p:spPr>
          <a:xfrm>
            <a:off x="640556" y="5426512"/>
            <a:ext cx="7862888" cy="292775"/>
          </a:xfrm>
          <a:prstGeom prst="rect">
            <a:avLst/>
          </a:prstGeom>
          <a:noFill/>
          <a:ln/>
        </p:spPr>
        <p:txBody>
          <a:bodyPr wrap="none" lIns="0" tIns="0" rIns="0" bIns="0" rtlCol="0" anchor="t"/>
          <a:lstStyle/>
          <a:p>
            <a:pPr marL="0" indent="0" algn="l">
              <a:lnSpc>
                <a:spcPts val="2300"/>
              </a:lnSpc>
              <a:buNone/>
            </a:pPr>
            <a:r>
              <a:rPr lang="en-US" sz="1400" dirty="0">
                <a:solidFill>
                  <a:srgbClr val="F9EEE7"/>
                </a:solidFill>
                <a:latin typeface="Quattrocento" pitchFamily="34" charset="0"/>
                <a:ea typeface="Quattrocento" pitchFamily="34" charset="-122"/>
                <a:cs typeface="Quattrocento" pitchFamily="34" charset="-120"/>
              </a:rPr>
              <a:t>Promoting public transportation, cycling, and walking reduces traffic congestion and emissions.</a:t>
            </a:r>
            <a:endParaRPr lang="en-US" sz="1400" dirty="0"/>
          </a:p>
        </p:txBody>
      </p:sp>
      <p:pic>
        <p:nvPicPr>
          <p:cNvPr id="11" name="Image 3" descr="preencoded.png"/>
          <p:cNvPicPr>
            <a:picLocks noChangeAspect="1"/>
          </p:cNvPicPr>
          <p:nvPr/>
        </p:nvPicPr>
        <p:blipFill>
          <a:blip r:embed="rId6"/>
          <a:stretch>
            <a:fillRect/>
          </a:stretch>
        </p:blipFill>
        <p:spPr>
          <a:xfrm>
            <a:off x="640556" y="6268283"/>
            <a:ext cx="457557" cy="457557"/>
          </a:xfrm>
          <a:prstGeom prst="rect">
            <a:avLst/>
          </a:prstGeom>
        </p:spPr>
      </p:pic>
      <p:sp>
        <p:nvSpPr>
          <p:cNvPr id="12" name="Text 6"/>
          <p:cNvSpPr/>
          <p:nvPr/>
        </p:nvSpPr>
        <p:spPr>
          <a:xfrm>
            <a:off x="640556" y="6908840"/>
            <a:ext cx="2153126" cy="269081"/>
          </a:xfrm>
          <a:prstGeom prst="rect">
            <a:avLst/>
          </a:prstGeom>
          <a:noFill/>
          <a:ln/>
        </p:spPr>
        <p:txBody>
          <a:bodyPr wrap="none" lIns="0" tIns="0" rIns="0" bIns="0" rtlCol="0" anchor="t"/>
          <a:lstStyle/>
          <a:p>
            <a:pPr marL="0" indent="0" algn="l">
              <a:lnSpc>
                <a:spcPts val="2100"/>
              </a:lnSpc>
              <a:buNone/>
            </a:pPr>
            <a:r>
              <a:rPr lang="en-US" sz="1650" dirty="0">
                <a:solidFill>
                  <a:srgbClr val="F9EEE7"/>
                </a:solidFill>
                <a:latin typeface="Quattrocento" pitchFamily="34" charset="0"/>
                <a:ea typeface="Quattrocento" pitchFamily="34" charset="-122"/>
                <a:cs typeface="Quattrocento" pitchFamily="34" charset="-120"/>
              </a:rPr>
              <a:t>Sustainable Buildings</a:t>
            </a:r>
            <a:endParaRPr lang="en-US" sz="1650" dirty="0"/>
          </a:p>
        </p:txBody>
      </p:sp>
      <p:sp>
        <p:nvSpPr>
          <p:cNvPr id="13" name="Text 7"/>
          <p:cNvSpPr/>
          <p:nvPr/>
        </p:nvSpPr>
        <p:spPr>
          <a:xfrm>
            <a:off x="640556" y="7287697"/>
            <a:ext cx="7862888" cy="292775"/>
          </a:xfrm>
          <a:prstGeom prst="rect">
            <a:avLst/>
          </a:prstGeom>
          <a:noFill/>
          <a:ln/>
        </p:spPr>
        <p:txBody>
          <a:bodyPr wrap="none" lIns="0" tIns="0" rIns="0" bIns="0" rtlCol="0" anchor="t"/>
          <a:lstStyle/>
          <a:p>
            <a:pPr marL="0" indent="0" algn="l">
              <a:lnSpc>
                <a:spcPts val="2300"/>
              </a:lnSpc>
              <a:buNone/>
            </a:pPr>
            <a:r>
              <a:rPr lang="en-US" sz="1400" dirty="0">
                <a:solidFill>
                  <a:srgbClr val="F9EEE7"/>
                </a:solidFill>
                <a:latin typeface="Quattrocento" pitchFamily="34" charset="0"/>
                <a:ea typeface="Quattrocento" pitchFamily="34" charset="-122"/>
                <a:cs typeface="Quattrocento" pitchFamily="34" charset="-120"/>
              </a:rPr>
              <a:t>Energy-efficient buildings minimize resource consumption and reduce environmental impact.</a:t>
            </a:r>
            <a:endParaRPr lang="en-US" sz="14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748</Words>
  <Application>Microsoft Office PowerPoint</Application>
  <PresentationFormat>Custom</PresentationFormat>
  <Paragraphs>91</Paragraphs>
  <Slides>11</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Quattrocento Bold</vt:lpstr>
      <vt:lpstr>Quattrocento Medium</vt:lpstr>
      <vt:lpstr>Calibri</vt:lpstr>
      <vt:lpstr>Quattrocento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bharat kumar</cp:lastModifiedBy>
  <cp:revision>2</cp:revision>
  <dcterms:created xsi:type="dcterms:W3CDTF">2024-09-28T07:32:51Z</dcterms:created>
  <dcterms:modified xsi:type="dcterms:W3CDTF">2024-09-29T03:45:13Z</dcterms:modified>
</cp:coreProperties>
</file>